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872" r:id="rId3"/>
    <p:sldId id="873" r:id="rId4"/>
    <p:sldId id="875" r:id="rId5"/>
    <p:sldId id="1031" r:id="rId6"/>
    <p:sldId id="854" r:id="rId7"/>
    <p:sldId id="670" r:id="rId8"/>
    <p:sldId id="342" r:id="rId9"/>
    <p:sldId id="1011" r:id="rId10"/>
    <p:sldId id="877" r:id="rId11"/>
    <p:sldId id="1012" r:id="rId12"/>
    <p:sldId id="664" r:id="rId13"/>
    <p:sldId id="621" r:id="rId14"/>
    <p:sldId id="953" r:id="rId15"/>
    <p:sldId id="1009" r:id="rId16"/>
    <p:sldId id="1010" r:id="rId17"/>
    <p:sldId id="891" r:id="rId18"/>
    <p:sldId id="892" r:id="rId19"/>
    <p:sldId id="696" r:id="rId20"/>
    <p:sldId id="697" r:id="rId21"/>
    <p:sldId id="698" r:id="rId22"/>
    <p:sldId id="700" r:id="rId23"/>
    <p:sldId id="701" r:id="rId24"/>
    <p:sldId id="702" r:id="rId25"/>
    <p:sldId id="703" r:id="rId26"/>
    <p:sldId id="1013" r:id="rId27"/>
    <p:sldId id="1014" r:id="rId28"/>
    <p:sldId id="874" r:id="rId29"/>
    <p:sldId id="1015" r:id="rId30"/>
    <p:sldId id="657" r:id="rId31"/>
    <p:sldId id="654" r:id="rId32"/>
    <p:sldId id="337" r:id="rId33"/>
    <p:sldId id="1023" r:id="rId34"/>
    <p:sldId id="718" r:id="rId35"/>
    <p:sldId id="359" r:id="rId36"/>
    <p:sldId id="1024" r:id="rId37"/>
    <p:sldId id="1016" r:id="rId38"/>
    <p:sldId id="318" r:id="rId39"/>
    <p:sldId id="1025" r:id="rId40"/>
    <p:sldId id="1027" r:id="rId41"/>
    <p:sldId id="1028" r:id="rId42"/>
    <p:sldId id="728" r:id="rId43"/>
    <p:sldId id="744" r:id="rId44"/>
    <p:sldId id="289" r:id="rId45"/>
    <p:sldId id="947" r:id="rId46"/>
    <p:sldId id="1019" r:id="rId47"/>
    <p:sldId id="870" r:id="rId48"/>
    <p:sldId id="260" r:id="rId49"/>
    <p:sldId id="871" r:id="rId50"/>
    <p:sldId id="861" r:id="rId51"/>
    <p:sldId id="1029" r:id="rId52"/>
    <p:sldId id="103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showGuides="1">
      <p:cViewPr varScale="1">
        <p:scale>
          <a:sx n="124" d="100"/>
          <a:sy n="124" d="100"/>
        </p:scale>
        <p:origin x="640"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F60A34-5191-3F4E-B0B6-F924D7F68AF8}" type="datetimeFigureOut">
              <a:rPr lang="en-US" smtClean="0"/>
              <a:t>12/13/21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DAA2F-3FEF-404E-89B1-8BB515E91F4B}" type="slidenum">
              <a:rPr lang="en-US" smtClean="0"/>
              <a:t>‹#›</a:t>
            </a:fld>
            <a:endParaRPr lang="en-US"/>
          </a:p>
        </p:txBody>
      </p:sp>
    </p:spTree>
    <p:extLst>
      <p:ext uri="{BB962C8B-B14F-4D97-AF65-F5344CB8AC3E}">
        <p14:creationId xmlns:p14="http://schemas.microsoft.com/office/powerpoint/2010/main" val="3528061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15fb4d784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15fb4d78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617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2B0190-C3E9-AB4F-8DED-8000FF8936DB}" type="slidenum">
              <a:rPr lang="en-US" smtClean="0"/>
              <a:t>44</a:t>
            </a:fld>
            <a:endParaRPr lang="en-US"/>
          </a:p>
        </p:txBody>
      </p:sp>
    </p:spTree>
    <p:extLst>
      <p:ext uri="{BB962C8B-B14F-4D97-AF65-F5344CB8AC3E}">
        <p14:creationId xmlns:p14="http://schemas.microsoft.com/office/powerpoint/2010/main" val="3911575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2B0190-C3E9-AB4F-8DED-8000FF8936DB}" type="slidenum">
              <a:rPr lang="en-US" smtClean="0"/>
              <a:t>45</a:t>
            </a:fld>
            <a:endParaRPr lang="en-US"/>
          </a:p>
        </p:txBody>
      </p:sp>
    </p:spTree>
    <p:extLst>
      <p:ext uri="{BB962C8B-B14F-4D97-AF65-F5344CB8AC3E}">
        <p14:creationId xmlns:p14="http://schemas.microsoft.com/office/powerpoint/2010/main" val="1504772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carndonaghheritage.com</a:t>
            </a:r>
            <a:r>
              <a:rPr lang="en-US" dirty="0"/>
              <a:t>/</a:t>
            </a:r>
            <a:r>
              <a:rPr lang="en-US" dirty="0" err="1"/>
              <a:t>colgan</a:t>
            </a:r>
            <a:r>
              <a:rPr lang="en-US" dirty="0"/>
              <a:t>-hall-</a:t>
            </a:r>
            <a:r>
              <a:rPr lang="en-US" dirty="0" err="1"/>
              <a:t>colgan</a:t>
            </a:r>
            <a:r>
              <a:rPr lang="en-US" dirty="0"/>
              <a:t>-hall-first-committee/	</a:t>
            </a:r>
          </a:p>
        </p:txBody>
      </p:sp>
      <p:sp>
        <p:nvSpPr>
          <p:cNvPr id="4" name="Slide Number Placeholder 3"/>
          <p:cNvSpPr>
            <a:spLocks noGrp="1"/>
          </p:cNvSpPr>
          <p:nvPr>
            <p:ph type="sldNum" sz="quarter" idx="5"/>
          </p:nvPr>
        </p:nvSpPr>
        <p:spPr/>
        <p:txBody>
          <a:bodyPr/>
          <a:lstStyle/>
          <a:p>
            <a:fld id="{904DAA2F-3FEF-404E-89B1-8BB515E91F4B}" type="slidenum">
              <a:rPr lang="en-US" smtClean="0"/>
              <a:t>52</a:t>
            </a:fld>
            <a:endParaRPr lang="en-US"/>
          </a:p>
        </p:txBody>
      </p:sp>
    </p:spTree>
    <p:extLst>
      <p:ext uri="{BB962C8B-B14F-4D97-AF65-F5344CB8AC3E}">
        <p14:creationId xmlns:p14="http://schemas.microsoft.com/office/powerpoint/2010/main" val="3145649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381000" y="685800"/>
            <a:ext cx="6096000" cy="3429000"/>
          </a:xfrm>
          <a:ln/>
          <a:extLst>
            <a:ext uri="{FAA26D3D-D897-4be2-8F04-BA451C77F1D7}">
              <ma14:placeholderFlag xmlns="" xmlns:ma14="http://schemas.microsoft.com/office/mac/drawingml/2011/main" val="1"/>
            </a:ext>
          </a:extLst>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371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68C75E1-9B64-EB43-9149-C34F4459BAD7}" type="slidenum">
              <a:rPr lang="en-US" sz="1200"/>
              <a:pPr/>
              <a:t>19</a:t>
            </a:fld>
            <a:endParaRPr lang="en-US" sz="1200"/>
          </a:p>
        </p:txBody>
      </p:sp>
      <p:sp>
        <p:nvSpPr>
          <p:cNvPr id="17411" name="Rectangle 2"/>
          <p:cNvSpPr>
            <a:spLocks noGrp="1" noRot="1" noChangeAspect="1" noChangeArrowheads="1"/>
          </p:cNvSpPr>
          <p:nvPr>
            <p:ph type="sldImg"/>
          </p:nvPr>
        </p:nvSpPr>
        <p:spPr>
          <a:xfrm>
            <a:off x="381000" y="685800"/>
            <a:ext cx="6096000" cy="3429000"/>
          </a:xfrm>
          <a:solidFill>
            <a:srgbClr val="FFFFFF"/>
          </a:solidFill>
          <a:ln/>
        </p:spPr>
      </p:sp>
      <p:sp>
        <p:nvSpPr>
          <p:cNvPr id="1741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298106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F68C75E1-9B64-EB43-9149-C34F4459BAD7}" type="slidenum">
              <a:rPr lang="en-US" sz="1200"/>
              <a:pPr/>
              <a:t>20</a:t>
            </a:fld>
            <a:endParaRPr lang="en-US" sz="1200"/>
          </a:p>
        </p:txBody>
      </p:sp>
      <p:sp>
        <p:nvSpPr>
          <p:cNvPr id="17411" name="Rectangle 2"/>
          <p:cNvSpPr>
            <a:spLocks noGrp="1" noRot="1" noChangeAspect="1" noChangeArrowheads="1"/>
          </p:cNvSpPr>
          <p:nvPr>
            <p:ph type="sldImg"/>
          </p:nvPr>
        </p:nvSpPr>
        <p:spPr>
          <a:xfrm>
            <a:off x="381000" y="685800"/>
            <a:ext cx="6096000" cy="3429000"/>
          </a:xfrm>
          <a:solidFill>
            <a:srgbClr val="FFFFFF"/>
          </a:solidFill>
          <a:ln/>
        </p:spPr>
      </p:sp>
      <p:sp>
        <p:nvSpPr>
          <p:cNvPr id="17412" name="Rectangle 3"/>
          <p:cNvSpPr>
            <a:spLocks noGrp="1" noChangeArrowheads="1"/>
          </p:cNvSpPr>
          <p:nvPr>
            <p:ph type="body" idx="1"/>
          </p:nvPr>
        </p:nvSpPr>
        <p:spPr>
          <a:solidFill>
            <a:srgbClr val="FFFFFF"/>
          </a:solidFill>
          <a:ln>
            <a:solidFill>
              <a:srgbClr val="000000"/>
            </a:solidFill>
          </a:ln>
          <a:extLst>
            <a:ext uri="{FAA26D3D-D897-4be2-8F04-BA451C77F1D7}">
              <ma14:placeholderFlag xmlns="" xmlns:ma14="http://schemas.microsoft.com/office/mac/drawingml/2011/main" val="1"/>
            </a:ext>
          </a:extLst>
        </p:spPr>
        <p:txBody>
          <a:bodyPr/>
          <a:lstStyle/>
          <a:p>
            <a:pPr eaLnBrk="1" hangingPunct="1"/>
            <a:endParaRPr lang="en-US">
              <a:ea typeface="ＭＳ Ｐゴシック" charset="0"/>
              <a:cs typeface="ＭＳ Ｐゴシック" charset="0"/>
            </a:endParaRPr>
          </a:p>
        </p:txBody>
      </p:sp>
    </p:spTree>
    <p:extLst>
      <p:ext uri="{BB962C8B-B14F-4D97-AF65-F5344CB8AC3E}">
        <p14:creationId xmlns:p14="http://schemas.microsoft.com/office/powerpoint/2010/main" val="3526003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95704173-7801-D34A-A487-A9B43B1707B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8D8CA3F-07B1-FC44-A410-572A886E4454}" type="slidenum">
              <a:rPr lang="en-US" altLang="en-US" sz="1200"/>
              <a:pPr/>
              <a:t>30</a:t>
            </a:fld>
            <a:endParaRPr lang="en-US" altLang="en-US" sz="1200"/>
          </a:p>
        </p:txBody>
      </p:sp>
      <p:sp>
        <p:nvSpPr>
          <p:cNvPr id="28675" name="Rectangle 2">
            <a:extLst>
              <a:ext uri="{FF2B5EF4-FFF2-40B4-BE49-F238E27FC236}">
                <a16:creationId xmlns:a16="http://schemas.microsoft.com/office/drawing/2014/main" id="{C9E51DD8-BDBD-2140-9446-A6D7B6C753D4}"/>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319477AB-C5A2-9E40-9D31-33D986CAF15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2517185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23BCF747-8499-054C-8F99-E075EAB16CC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329A32D-0F84-F846-84C2-08FED4ABC1EB}" type="slidenum">
              <a:rPr lang="en-US" altLang="en-US" sz="1200"/>
              <a:pPr/>
              <a:t>31</a:t>
            </a:fld>
            <a:endParaRPr lang="en-US" altLang="en-US" sz="1200"/>
          </a:p>
        </p:txBody>
      </p:sp>
      <p:sp>
        <p:nvSpPr>
          <p:cNvPr id="30723" name="Rectangle 2">
            <a:extLst>
              <a:ext uri="{FF2B5EF4-FFF2-40B4-BE49-F238E27FC236}">
                <a16:creationId xmlns:a16="http://schemas.microsoft.com/office/drawing/2014/main" id="{D88460AC-1C35-9B45-B1AA-92AA95C87458}"/>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6BACA82D-BDB5-1D40-9BBD-DDB04ABB917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41413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0DB6AC2-14A1-3C44-9F54-E6DE814924B7}"/>
              </a:ext>
            </a:extLst>
          </p:cNvPr>
          <p:cNvSpPr>
            <a:spLocks noGrp="1" noChangeArrowheads="1"/>
          </p:cNvSpPr>
          <p:nvPr>
            <p:ph type="sldNum" sz="quarter" idx="5"/>
          </p:nvPr>
        </p:nvSpPr>
        <p:spPr>
          <a:ln/>
        </p:spPr>
        <p:txBody>
          <a:bodyPr/>
          <a:lstStyle/>
          <a:p>
            <a:fld id="{21C6167F-8A6F-F049-87B4-A7E0C2984749}" type="slidenum">
              <a:rPr lang="en-US" altLang="en-US"/>
              <a:pPr/>
              <a:t>32</a:t>
            </a:fld>
            <a:endParaRPr lang="en-US" altLang="en-US"/>
          </a:p>
        </p:txBody>
      </p:sp>
      <p:sp>
        <p:nvSpPr>
          <p:cNvPr id="192514" name="Rectangle 2">
            <a:extLst>
              <a:ext uri="{FF2B5EF4-FFF2-40B4-BE49-F238E27FC236}">
                <a16:creationId xmlns:a16="http://schemas.microsoft.com/office/drawing/2014/main" id="{A2C01EFF-9C9E-6D41-B197-3729CAD5FBE4}"/>
              </a:ext>
            </a:extLst>
          </p:cNvPr>
          <p:cNvSpPr>
            <a:spLocks noGrp="1" noRot="1" noChangeAspect="1" noChangeArrowheads="1" noTextEdit="1"/>
          </p:cNvSpPr>
          <p:nvPr>
            <p:ph type="sldImg"/>
          </p:nvPr>
        </p:nvSpPr>
        <p:spPr>
          <a:xfrm>
            <a:off x="393700" y="692150"/>
            <a:ext cx="6070600" cy="3416300"/>
          </a:xfrm>
          <a:ln/>
        </p:spPr>
      </p:sp>
      <p:sp>
        <p:nvSpPr>
          <p:cNvPr id="192515" name="Rectangle 3">
            <a:extLst>
              <a:ext uri="{FF2B5EF4-FFF2-40B4-BE49-F238E27FC236}">
                <a16:creationId xmlns:a16="http://schemas.microsoft.com/office/drawing/2014/main" id="{E271EE34-CBCA-A746-8202-096FF8934C1F}"/>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126467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52C072-678B-FF49-A365-E15919C9C30F}" type="slidenum">
              <a:rPr lang="en-US"/>
              <a:pPr/>
              <a:t>34</a:t>
            </a:fld>
            <a:endParaRPr lang="en-US"/>
          </a:p>
        </p:txBody>
      </p:sp>
      <p:sp>
        <p:nvSpPr>
          <p:cNvPr id="200706" name="Rectangle 2"/>
          <p:cNvSpPr>
            <a:spLocks noGrp="1" noRot="1" noChangeAspect="1" noChangeArrowheads="1" noTextEdit="1"/>
          </p:cNvSpPr>
          <p:nvPr>
            <p:ph type="sldImg"/>
          </p:nvPr>
        </p:nvSpPr>
        <p:spPr>
          <a:xfrm>
            <a:off x="393700" y="692150"/>
            <a:ext cx="6070600" cy="3416300"/>
          </a:xfrm>
          <a:ln/>
          <a:extLst>
            <a:ext uri="{FAA26D3D-D897-4be2-8F04-BA451C77F1D7}">
              <ma14:placeholderFlag xmlns="" xmlns:ma14="http://schemas.microsoft.com/office/mac/drawingml/2011/main" val="1"/>
            </a:ext>
          </a:extLst>
        </p:spPr>
      </p:sp>
      <p:sp>
        <p:nvSpPr>
          <p:cNvPr id="200707"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96515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221672B-E0AD-A340-BFD6-BD6AF5089B7D}"/>
              </a:ext>
            </a:extLst>
          </p:cNvPr>
          <p:cNvSpPr>
            <a:spLocks noGrp="1" noChangeArrowheads="1"/>
          </p:cNvSpPr>
          <p:nvPr>
            <p:ph type="sldNum" sz="quarter" idx="5"/>
          </p:nvPr>
        </p:nvSpPr>
        <p:spPr>
          <a:ln/>
        </p:spPr>
        <p:txBody>
          <a:bodyPr/>
          <a:lstStyle/>
          <a:p>
            <a:fld id="{656A2A69-F50C-A145-B697-78F9A27A7666}" type="slidenum">
              <a:rPr lang="en-US" altLang="en-US"/>
              <a:pPr/>
              <a:t>35</a:t>
            </a:fld>
            <a:endParaRPr lang="en-US" altLang="en-US"/>
          </a:p>
        </p:txBody>
      </p:sp>
      <p:sp>
        <p:nvSpPr>
          <p:cNvPr id="237570" name="Rectangle 2">
            <a:extLst>
              <a:ext uri="{FF2B5EF4-FFF2-40B4-BE49-F238E27FC236}">
                <a16:creationId xmlns:a16="http://schemas.microsoft.com/office/drawing/2014/main" id="{AE1AA36C-4418-B546-B93B-72D07D59EAA2}"/>
              </a:ext>
            </a:extLst>
          </p:cNvPr>
          <p:cNvSpPr>
            <a:spLocks noGrp="1" noRot="1" noChangeAspect="1" noChangeArrowheads="1" noTextEdit="1"/>
          </p:cNvSpPr>
          <p:nvPr>
            <p:ph type="sldImg"/>
          </p:nvPr>
        </p:nvSpPr>
        <p:spPr>
          <a:xfrm>
            <a:off x="393700" y="692150"/>
            <a:ext cx="6070600" cy="3416300"/>
          </a:xfrm>
          <a:ln/>
        </p:spPr>
      </p:sp>
      <p:sp>
        <p:nvSpPr>
          <p:cNvPr id="237571" name="Rectangle 3">
            <a:extLst>
              <a:ext uri="{FF2B5EF4-FFF2-40B4-BE49-F238E27FC236}">
                <a16:creationId xmlns:a16="http://schemas.microsoft.com/office/drawing/2014/main" id="{1A5017DF-D0CC-AC43-9F9B-5A690150BF31}"/>
              </a:ext>
            </a:extLst>
          </p:cNvPr>
          <p:cNvSpPr>
            <a:spLocks noGrp="1" noChangeArrowheads="1"/>
          </p:cNvSpPr>
          <p:nvPr>
            <p:ph type="body" idx="1"/>
          </p:nvPr>
        </p:nvSpPr>
        <p:spPr>
          <a:xfrm>
            <a:off x="914400" y="4343400"/>
            <a:ext cx="5029200" cy="4114800"/>
          </a:xfrm>
        </p:spPr>
        <p:txBody>
          <a:bodyPr/>
          <a:lstStyle/>
          <a:p>
            <a:endParaRPr lang="en-US" altLang="en-US"/>
          </a:p>
        </p:txBody>
      </p:sp>
    </p:spTree>
    <p:extLst>
      <p:ext uri="{BB962C8B-B14F-4D97-AF65-F5344CB8AC3E}">
        <p14:creationId xmlns:p14="http://schemas.microsoft.com/office/powerpoint/2010/main" val="2079759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8E114-CA16-8D4F-8F76-3C0FDCFA0E7D}"/>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35B5CE13-7BD3-D54E-BACE-5F41E5314304}"/>
              </a:ext>
            </a:extLst>
          </p:cNvPr>
          <p:cNvSpPr>
            <a:spLocks noGrp="1"/>
          </p:cNvSpPr>
          <p:nvPr>
            <p:ph type="subTitle" idx="1"/>
          </p:nvPr>
        </p:nvSpPr>
        <p:spPr>
          <a:xfrm>
            <a:off x="1524000" y="3602038"/>
            <a:ext cx="9144000" cy="2375250"/>
          </a:xfr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347D05EC-882C-8941-8748-2F62F1273EA9}"/>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5" name="Footer Placeholder 4">
            <a:extLst>
              <a:ext uri="{FF2B5EF4-FFF2-40B4-BE49-F238E27FC236}">
                <a16:creationId xmlns:a16="http://schemas.microsoft.com/office/drawing/2014/main" id="{5ED896B8-1116-5847-9A03-F2DB58B5E66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F44DDE60-3592-DE4E-81FC-D33526BF7F23}"/>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238592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56FA-2306-C843-B245-BD298759CC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69499D-FB16-AE4D-8424-C54F6D7869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8F36E3-18FC-C040-AEF1-DEC80CC429B0}"/>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5" name="Footer Placeholder 4">
            <a:extLst>
              <a:ext uri="{FF2B5EF4-FFF2-40B4-BE49-F238E27FC236}">
                <a16:creationId xmlns:a16="http://schemas.microsoft.com/office/drawing/2014/main" id="{5C69A07B-DAF4-E642-A9EE-59900312ACF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63B6EB2-C181-504A-9FCB-5CDB0DB763E5}"/>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1614438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A59ABE-A386-5042-8909-BC0CC0DD32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D19E52-7FA9-6547-98B2-EC05362090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BF393-15A8-914F-B316-2E43CE53095B}"/>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5" name="Footer Placeholder 4">
            <a:extLst>
              <a:ext uri="{FF2B5EF4-FFF2-40B4-BE49-F238E27FC236}">
                <a16:creationId xmlns:a16="http://schemas.microsoft.com/office/drawing/2014/main" id="{C0A70407-6C4E-4440-9859-5294748FFC7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0F3E950-CEF4-E84B-A020-CFBB474481D2}"/>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4207181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D9A8-97BD-0549-9BBF-4AA2F22975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28AD26-20EC-5A4C-8738-AD43EA1CA9E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2F270-7DB1-3342-AEDF-D341BE84BDE9}"/>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5" name="Footer Placeholder 4">
            <a:extLst>
              <a:ext uri="{FF2B5EF4-FFF2-40B4-BE49-F238E27FC236}">
                <a16:creationId xmlns:a16="http://schemas.microsoft.com/office/drawing/2014/main" id="{64AD6F44-328D-9944-93E1-681D96D535E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89147A8-3D10-0641-9F20-01FFB073F90B}"/>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3309893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55538-A4BC-B44B-B025-83571658AA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204313-8E9A-4A4D-87C9-04214A23B1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89C6F-7336-A840-A916-BB6F7344DAF9}"/>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5" name="Footer Placeholder 4">
            <a:extLst>
              <a:ext uri="{FF2B5EF4-FFF2-40B4-BE49-F238E27FC236}">
                <a16:creationId xmlns:a16="http://schemas.microsoft.com/office/drawing/2014/main" id="{0D0F1873-0678-9A43-AED4-65A88AC4E61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EA53ED9-A993-A34B-B12D-09D73A931672}"/>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112264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E433-C253-AC41-A213-871F490099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2D2362-6BD7-5F4B-9708-E260A0CF1F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0BD92F-7DB6-0B47-8157-709CA4CEAE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45060E-7F9D-B34B-9AD6-8C10CC14D282}"/>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6" name="Footer Placeholder 5">
            <a:extLst>
              <a:ext uri="{FF2B5EF4-FFF2-40B4-BE49-F238E27FC236}">
                <a16:creationId xmlns:a16="http://schemas.microsoft.com/office/drawing/2014/main" id="{700926CE-4BA4-7048-89DC-C6432DC66A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4E3DB50-C475-5142-AF24-F5E8B4B9C548}"/>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2966745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31E30-3739-794A-A998-54418BA770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7DC7E2-9C43-3547-9C9A-34EEC94946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27E224-05E4-544E-BC13-F8AF203D7B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E8BD25-0B79-1E49-843C-E252EB6BA6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1CDB7D-BE6A-2447-A231-1E754A1D2B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8F613C-FBBF-3140-BCCD-1D2BCDA8E38E}"/>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8" name="Footer Placeholder 7">
            <a:extLst>
              <a:ext uri="{FF2B5EF4-FFF2-40B4-BE49-F238E27FC236}">
                <a16:creationId xmlns:a16="http://schemas.microsoft.com/office/drawing/2014/main" id="{7BC099AA-A579-6E41-99DA-DFCB785D475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9A0B8C8-1C15-1B42-A619-F9ACCB21ABE9}"/>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2094595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9918-BAF5-564C-A93C-FF6449921C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F4268-B10D-BA49-A0B9-17B36D0DB4F7}"/>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4" name="Footer Placeholder 3">
            <a:extLst>
              <a:ext uri="{FF2B5EF4-FFF2-40B4-BE49-F238E27FC236}">
                <a16:creationId xmlns:a16="http://schemas.microsoft.com/office/drawing/2014/main" id="{09ED9982-CF27-2743-A949-1541119D041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E3C3DA5-6FD8-8842-8D2E-B5DAF712C4C2}"/>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339397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02622A-1888-D24C-8BC9-2CF1E9DA0DEC}"/>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3" name="Footer Placeholder 2">
            <a:extLst>
              <a:ext uri="{FF2B5EF4-FFF2-40B4-BE49-F238E27FC236}">
                <a16:creationId xmlns:a16="http://schemas.microsoft.com/office/drawing/2014/main" id="{93C65142-BCD4-F444-B999-CF4277D7E8D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AD0C0EDE-9A70-C042-B75B-97B56991DB11}"/>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83671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D62B-D91F-104A-9458-2456D627E7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234FF5-AECC-CF48-BBC3-865F8C84E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680DB6-F839-8B40-B0E1-26BCFC7A29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E3751-83B2-E44B-BB01-C8B73744C415}"/>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6" name="Footer Placeholder 5">
            <a:extLst>
              <a:ext uri="{FF2B5EF4-FFF2-40B4-BE49-F238E27FC236}">
                <a16:creationId xmlns:a16="http://schemas.microsoft.com/office/drawing/2014/main" id="{5C17D3AD-DC5F-5B47-8DE2-166D2F88B50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83B82E29-DF89-B34D-92AF-C4F3867F22FD}"/>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455161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09FC0-4164-F546-865A-B4E0FD30E6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A1045-8968-2B44-9A56-E1DA88200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006DFD-C739-A748-B015-64111091C9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46C6C3-143A-094F-A432-03FCC9C050F1}"/>
              </a:ext>
            </a:extLst>
          </p:cNvPr>
          <p:cNvSpPr>
            <a:spLocks noGrp="1"/>
          </p:cNvSpPr>
          <p:nvPr>
            <p:ph type="dt" sz="half" idx="10"/>
          </p:nvPr>
        </p:nvSpPr>
        <p:spPr>
          <a:xfrm>
            <a:off x="838200" y="6356350"/>
            <a:ext cx="2743200" cy="365125"/>
          </a:xfrm>
          <a:prstGeom prst="rect">
            <a:avLst/>
          </a:prstGeom>
        </p:spPr>
        <p:txBody>
          <a:bodyPr/>
          <a:lstStyle/>
          <a:p>
            <a:fld id="{C4D56C7F-E5A5-F64E-873B-7A89E8880C48}" type="datetimeFigureOut">
              <a:rPr lang="en-US" smtClean="0"/>
              <a:t>12/13/21</a:t>
            </a:fld>
            <a:endParaRPr lang="en-US"/>
          </a:p>
        </p:txBody>
      </p:sp>
      <p:sp>
        <p:nvSpPr>
          <p:cNvPr id="6" name="Footer Placeholder 5">
            <a:extLst>
              <a:ext uri="{FF2B5EF4-FFF2-40B4-BE49-F238E27FC236}">
                <a16:creationId xmlns:a16="http://schemas.microsoft.com/office/drawing/2014/main" id="{DA16210D-D6C6-FC40-8872-8974C89DA22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591291B-7087-884D-BA39-238C8B3B91AC}"/>
              </a:ext>
            </a:extLst>
          </p:cNvPr>
          <p:cNvSpPr>
            <a:spLocks noGrp="1"/>
          </p:cNvSpPr>
          <p:nvPr>
            <p:ph type="sldNum" sz="quarter" idx="12"/>
          </p:nvPr>
        </p:nvSpPr>
        <p:spPr>
          <a:xfrm>
            <a:off x="8610600" y="6356350"/>
            <a:ext cx="2743200" cy="365125"/>
          </a:xfrm>
          <a:prstGeom prst="rect">
            <a:avLst/>
          </a:prstGeom>
        </p:spPr>
        <p:txBody>
          <a:bodyPr/>
          <a:lstStyle/>
          <a:p>
            <a:fld id="{21382901-8C58-9546-A47F-A57AFB9B22F4}" type="slidenum">
              <a:rPr lang="en-US" smtClean="0"/>
              <a:t>‹#›</a:t>
            </a:fld>
            <a:endParaRPr lang="en-US"/>
          </a:p>
        </p:txBody>
      </p:sp>
    </p:spTree>
    <p:extLst>
      <p:ext uri="{BB962C8B-B14F-4D97-AF65-F5344CB8AC3E}">
        <p14:creationId xmlns:p14="http://schemas.microsoft.com/office/powerpoint/2010/main" val="1155446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BF4160-6A51-B94E-B905-609F2507B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C878080-22D7-4A4E-A58C-682DEF726E75}"/>
              </a:ext>
            </a:extLst>
          </p:cNvPr>
          <p:cNvSpPr>
            <a:spLocks noGrp="1"/>
          </p:cNvSpPr>
          <p:nvPr>
            <p:ph type="body" idx="1"/>
          </p:nvPr>
        </p:nvSpPr>
        <p:spPr>
          <a:xfrm>
            <a:off x="838200" y="1825624"/>
            <a:ext cx="10515600" cy="470030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descr="logo_1.6x1.2_artboard.ai">
            <a:extLst>
              <a:ext uri="{FF2B5EF4-FFF2-40B4-BE49-F238E27FC236}">
                <a16:creationId xmlns:a16="http://schemas.microsoft.com/office/drawing/2014/main" id="{8C472C72-3854-CC49-B6AC-6F91B8970B25}"/>
              </a:ext>
            </a:extLst>
          </p:cNvPr>
          <p:cNvPicPr>
            <a:picLocks noChangeAspect="1"/>
          </p:cNvPicPr>
          <p:nvPr userDrawn="1"/>
        </p:nvPicPr>
        <p:blipFill>
          <a:blip r:embed="rId13" cstate="email">
            <a:extLst>
              <a:ext uri="{28A0092B-C50C-407E-A947-70E740481C1C}">
                <a14:useLocalDpi xmlns:a14="http://schemas.microsoft.com/office/drawing/2010/main" val="0"/>
              </a:ext>
            </a:extLst>
          </a:blip>
          <a:srcRect/>
          <a:stretch>
            <a:fillRect/>
          </a:stretch>
        </p:blipFill>
        <p:spPr bwMode="auto">
          <a:xfrm>
            <a:off x="10939316" y="328879"/>
            <a:ext cx="917215" cy="6855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018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dclunie@dcluni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hyperlink" Target="http://en.wikipedia.org/wiki/More_Than_a_Feeling"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hyperlink" Target="http://en.wikipedia.org/wiki/Open_standard"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1414C-DD5B-244F-9D63-EAB02EAD26A9}"/>
              </a:ext>
            </a:extLst>
          </p:cNvPr>
          <p:cNvSpPr>
            <a:spLocks noGrp="1"/>
          </p:cNvSpPr>
          <p:nvPr>
            <p:ph type="ctrTitle"/>
          </p:nvPr>
        </p:nvSpPr>
        <p:spPr/>
        <p:txBody>
          <a:bodyPr>
            <a:normAutofit/>
          </a:bodyPr>
          <a:lstStyle/>
          <a:p>
            <a:r>
              <a:rPr lang="en-US" dirty="0"/>
              <a:t>DICOM: Testament of Time</a:t>
            </a:r>
          </a:p>
        </p:txBody>
      </p:sp>
      <p:sp>
        <p:nvSpPr>
          <p:cNvPr id="3" name="Subtitle 2">
            <a:extLst>
              <a:ext uri="{FF2B5EF4-FFF2-40B4-BE49-F238E27FC236}">
                <a16:creationId xmlns:a16="http://schemas.microsoft.com/office/drawing/2014/main" id="{4485E8E6-B86A-9742-9AFC-B8B0752C85CF}"/>
              </a:ext>
            </a:extLst>
          </p:cNvPr>
          <p:cNvSpPr>
            <a:spLocks noGrp="1"/>
          </p:cNvSpPr>
          <p:nvPr>
            <p:ph type="subTitle" idx="1"/>
          </p:nvPr>
        </p:nvSpPr>
        <p:spPr/>
        <p:txBody>
          <a:bodyPr>
            <a:normAutofit/>
          </a:bodyPr>
          <a:lstStyle/>
          <a:p>
            <a:endParaRPr lang="en-US" dirty="0"/>
          </a:p>
          <a:p>
            <a:r>
              <a:rPr lang="en-US" dirty="0"/>
              <a:t>David A. </a:t>
            </a:r>
            <a:r>
              <a:rPr lang="en-US" dirty="0" err="1"/>
              <a:t>Clunie</a:t>
            </a:r>
            <a:r>
              <a:rPr lang="en-US" dirty="0"/>
              <a:t> (</a:t>
            </a:r>
            <a:r>
              <a:rPr lang="en-US" dirty="0" err="1"/>
              <a:t>PixelMed</a:t>
            </a:r>
            <a:r>
              <a:rPr lang="en-US" dirty="0"/>
              <a:t>)</a:t>
            </a:r>
          </a:p>
          <a:p>
            <a:r>
              <a:rPr lang="en-US" dirty="0">
                <a:hlinkClick r:id="rId2"/>
              </a:rPr>
              <a:t>dclunie@dclunie.com</a:t>
            </a:r>
            <a:endParaRPr lang="en-US" dirty="0"/>
          </a:p>
          <a:p>
            <a:r>
              <a:rPr lang="en-US" dirty="0"/>
              <a:t>2021/12/14</a:t>
            </a:r>
          </a:p>
          <a:p>
            <a:r>
              <a:rPr lang="en-US" i="1" dirty="0"/>
              <a:t>ESMRMB: MRI Together workshop</a:t>
            </a:r>
          </a:p>
        </p:txBody>
      </p:sp>
    </p:spTree>
    <p:extLst>
      <p:ext uri="{BB962C8B-B14F-4D97-AF65-F5344CB8AC3E}">
        <p14:creationId xmlns:p14="http://schemas.microsoft.com/office/powerpoint/2010/main" val="151672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CBED6B-5F5A-0548-B940-A8A99BE894ED}"/>
              </a:ext>
            </a:extLst>
          </p:cNvPr>
          <p:cNvSpPr>
            <a:spLocks noGrp="1"/>
          </p:cNvSpPr>
          <p:nvPr>
            <p:ph type="title"/>
          </p:nvPr>
        </p:nvSpPr>
        <p:spPr/>
        <p:txBody>
          <a:bodyPr/>
          <a:lstStyle/>
          <a:p>
            <a:r>
              <a:rPr lang="en-US" dirty="0"/>
              <a:t>Who?</a:t>
            </a:r>
          </a:p>
        </p:txBody>
      </p:sp>
      <p:sp>
        <p:nvSpPr>
          <p:cNvPr id="5" name="Content Placeholder 4">
            <a:extLst>
              <a:ext uri="{FF2B5EF4-FFF2-40B4-BE49-F238E27FC236}">
                <a16:creationId xmlns:a16="http://schemas.microsoft.com/office/drawing/2014/main" id="{C995063C-C08F-8D48-8770-C47722EE9B06}"/>
              </a:ext>
            </a:extLst>
          </p:cNvPr>
          <p:cNvSpPr>
            <a:spLocks noGrp="1"/>
          </p:cNvSpPr>
          <p:nvPr>
            <p:ph idx="1"/>
          </p:nvPr>
        </p:nvSpPr>
        <p:spPr/>
        <p:txBody>
          <a:bodyPr>
            <a:normAutofit fontScale="70000" lnSpcReduction="20000"/>
          </a:bodyPr>
          <a:lstStyle/>
          <a:p>
            <a:r>
              <a:rPr lang="en-US" sz="3600" dirty="0"/>
              <a:t>Who is supported by the standard?</a:t>
            </a:r>
          </a:p>
          <a:p>
            <a:pPr lvl="1"/>
            <a:r>
              <a:rPr lang="en-US" sz="3200" dirty="0"/>
              <a:t>clinical radiologist</a:t>
            </a:r>
          </a:p>
          <a:p>
            <a:pPr lvl="1"/>
            <a:r>
              <a:rPr lang="en-US" sz="3200" dirty="0"/>
              <a:t>referring clinician</a:t>
            </a:r>
          </a:p>
          <a:p>
            <a:pPr lvl="1"/>
            <a:r>
              <a:rPr lang="en-US" sz="3200" dirty="0"/>
              <a:t>research radiologist</a:t>
            </a:r>
          </a:p>
          <a:p>
            <a:pPr lvl="1"/>
            <a:r>
              <a:rPr lang="en-US" sz="3200" dirty="0"/>
              <a:t>research scientist, engineer, physicist, etc.</a:t>
            </a:r>
          </a:p>
          <a:p>
            <a:pPr lvl="1"/>
            <a:r>
              <a:rPr lang="en-US" sz="3200" dirty="0"/>
              <a:t>clinical trialists</a:t>
            </a:r>
          </a:p>
          <a:p>
            <a:pPr lvl="1"/>
            <a:r>
              <a:rPr lang="en-US" sz="3200" dirty="0"/>
              <a:t>vendor engineers</a:t>
            </a:r>
          </a:p>
          <a:p>
            <a:r>
              <a:rPr lang="en-US" sz="3600" dirty="0"/>
              <a:t>Different users have different requirements</a:t>
            </a:r>
          </a:p>
          <a:p>
            <a:pPr lvl="1"/>
            <a:r>
              <a:rPr lang="en-US" sz="3200" dirty="0"/>
              <a:t>(near) plug and play, high throughput, managed services, patient oriented, safety</a:t>
            </a:r>
          </a:p>
          <a:p>
            <a:pPr lvl="1"/>
            <a:r>
              <a:rPr lang="en-US" sz="3200" dirty="0"/>
              <a:t>technically sophisticated, manual effort, file-oriented, research focus, specific needs</a:t>
            </a:r>
          </a:p>
          <a:p>
            <a:pPr lvl="1"/>
            <a:r>
              <a:rPr lang="en-US" sz="3200" dirty="0"/>
              <a:t>allowing for innovation -&gt; extensibility -&gt; (transient) reduced interoperability</a:t>
            </a:r>
          </a:p>
          <a:p>
            <a:r>
              <a:rPr lang="en-US" sz="3600" dirty="0"/>
              <a:t>Who decides?</a:t>
            </a:r>
          </a:p>
          <a:p>
            <a:pPr lvl="1"/>
            <a:r>
              <a:rPr lang="en-US" sz="3200" dirty="0"/>
              <a:t>vendor product managers allocate engineering resources</a:t>
            </a:r>
          </a:p>
          <a:p>
            <a:pPr lvl="1"/>
            <a:r>
              <a:rPr lang="en-US" sz="3200" dirty="0"/>
              <a:t>focus is almost exclusively clinical – those who buy scanners, workstations, PACS, …</a:t>
            </a:r>
          </a:p>
        </p:txBody>
      </p:sp>
    </p:spTree>
    <p:extLst>
      <p:ext uri="{BB962C8B-B14F-4D97-AF65-F5344CB8AC3E}">
        <p14:creationId xmlns:p14="http://schemas.microsoft.com/office/powerpoint/2010/main" val="4245665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C8BC41A-D6C3-D648-B213-72FFAB4147FD}"/>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646D9CD6-6A71-674D-AB3A-E1AB70155926}"/>
              </a:ext>
            </a:extLst>
          </p:cNvPr>
          <p:cNvPicPr>
            <a:picLocks noChangeAspect="1"/>
          </p:cNvPicPr>
          <p:nvPr/>
        </p:nvPicPr>
        <p:blipFill>
          <a:blip r:embed="rId2"/>
          <a:stretch>
            <a:fillRect/>
          </a:stretch>
        </p:blipFill>
        <p:spPr>
          <a:xfrm>
            <a:off x="782545" y="4113359"/>
            <a:ext cx="4035985" cy="2451418"/>
          </a:xfrm>
          <a:prstGeom prst="rect">
            <a:avLst/>
          </a:prstGeom>
        </p:spPr>
      </p:pic>
      <p:sp>
        <p:nvSpPr>
          <p:cNvPr id="4" name="Title 3">
            <a:extLst>
              <a:ext uri="{FF2B5EF4-FFF2-40B4-BE49-F238E27FC236}">
                <a16:creationId xmlns:a16="http://schemas.microsoft.com/office/drawing/2014/main" id="{62E3FAFC-E1C4-E141-95EE-1A7E01DF1AA7}"/>
              </a:ext>
            </a:extLst>
          </p:cNvPr>
          <p:cNvSpPr>
            <a:spLocks noGrp="1"/>
          </p:cNvSpPr>
          <p:nvPr>
            <p:ph type="title" idx="4294967295"/>
          </p:nvPr>
        </p:nvSpPr>
        <p:spPr>
          <a:xfrm>
            <a:off x="0" y="365125"/>
            <a:ext cx="10515600" cy="1325563"/>
          </a:xfrm>
        </p:spPr>
        <p:txBody>
          <a:bodyPr/>
          <a:lstStyle/>
          <a:p>
            <a:r>
              <a:rPr lang="en-US" dirty="0"/>
              <a:t>	</a:t>
            </a:r>
          </a:p>
        </p:txBody>
      </p:sp>
      <p:pic>
        <p:nvPicPr>
          <p:cNvPr id="10" name="Picture 9">
            <a:extLst>
              <a:ext uri="{FF2B5EF4-FFF2-40B4-BE49-F238E27FC236}">
                <a16:creationId xmlns:a16="http://schemas.microsoft.com/office/drawing/2014/main" id="{557027C4-C792-8A44-A388-FC253F61EA74}"/>
              </a:ext>
            </a:extLst>
          </p:cNvPr>
          <p:cNvPicPr>
            <a:picLocks noChangeAspect="1"/>
          </p:cNvPicPr>
          <p:nvPr/>
        </p:nvPicPr>
        <p:blipFill>
          <a:blip r:embed="rId3"/>
          <a:stretch>
            <a:fillRect/>
          </a:stretch>
        </p:blipFill>
        <p:spPr>
          <a:xfrm>
            <a:off x="605115" y="634626"/>
            <a:ext cx="4262718" cy="3039660"/>
          </a:xfrm>
          <a:prstGeom prst="rect">
            <a:avLst/>
          </a:prstGeom>
        </p:spPr>
      </p:pic>
      <p:pic>
        <p:nvPicPr>
          <p:cNvPr id="8" name="Picture 7">
            <a:extLst>
              <a:ext uri="{FF2B5EF4-FFF2-40B4-BE49-F238E27FC236}">
                <a16:creationId xmlns:a16="http://schemas.microsoft.com/office/drawing/2014/main" id="{B0FF059C-8DF3-B24C-8B06-A7D1F10870BF}"/>
              </a:ext>
            </a:extLst>
          </p:cNvPr>
          <p:cNvPicPr>
            <a:picLocks noChangeAspect="1"/>
          </p:cNvPicPr>
          <p:nvPr/>
        </p:nvPicPr>
        <p:blipFill>
          <a:blip r:embed="rId4"/>
          <a:stretch>
            <a:fillRect/>
          </a:stretch>
        </p:blipFill>
        <p:spPr>
          <a:xfrm>
            <a:off x="4754116" y="1264024"/>
            <a:ext cx="2361038" cy="3536576"/>
          </a:xfrm>
          <a:prstGeom prst="rect">
            <a:avLst/>
          </a:prstGeom>
        </p:spPr>
      </p:pic>
      <p:pic>
        <p:nvPicPr>
          <p:cNvPr id="12" name="Picture 11">
            <a:extLst>
              <a:ext uri="{FF2B5EF4-FFF2-40B4-BE49-F238E27FC236}">
                <a16:creationId xmlns:a16="http://schemas.microsoft.com/office/drawing/2014/main" id="{B9FD563B-02F6-F743-803A-801F68AE5224}"/>
              </a:ext>
            </a:extLst>
          </p:cNvPr>
          <p:cNvPicPr>
            <a:picLocks noChangeAspect="1"/>
          </p:cNvPicPr>
          <p:nvPr/>
        </p:nvPicPr>
        <p:blipFill>
          <a:blip r:embed="rId5"/>
          <a:stretch>
            <a:fillRect/>
          </a:stretch>
        </p:blipFill>
        <p:spPr>
          <a:xfrm>
            <a:off x="6884894" y="3297889"/>
            <a:ext cx="2972921" cy="2972921"/>
          </a:xfrm>
          <a:prstGeom prst="rect">
            <a:avLst/>
          </a:prstGeom>
        </p:spPr>
      </p:pic>
      <p:pic>
        <p:nvPicPr>
          <p:cNvPr id="6" name="Picture 5">
            <a:extLst>
              <a:ext uri="{FF2B5EF4-FFF2-40B4-BE49-F238E27FC236}">
                <a16:creationId xmlns:a16="http://schemas.microsoft.com/office/drawing/2014/main" id="{520B1982-88B9-9043-AF67-022A2CC06243}"/>
              </a:ext>
            </a:extLst>
          </p:cNvPr>
          <p:cNvPicPr>
            <a:picLocks noChangeAspect="1"/>
          </p:cNvPicPr>
          <p:nvPr/>
        </p:nvPicPr>
        <p:blipFill>
          <a:blip r:embed="rId6"/>
          <a:stretch>
            <a:fillRect/>
          </a:stretch>
        </p:blipFill>
        <p:spPr>
          <a:xfrm>
            <a:off x="9910482" y="1264023"/>
            <a:ext cx="2044464" cy="5006119"/>
          </a:xfrm>
          <a:prstGeom prst="rect">
            <a:avLst/>
          </a:prstGeom>
        </p:spPr>
      </p:pic>
      <p:pic>
        <p:nvPicPr>
          <p:cNvPr id="16" name="Picture 15">
            <a:extLst>
              <a:ext uri="{FF2B5EF4-FFF2-40B4-BE49-F238E27FC236}">
                <a16:creationId xmlns:a16="http://schemas.microsoft.com/office/drawing/2014/main" id="{A8E63C91-C200-F74D-8069-E923047562E0}"/>
              </a:ext>
            </a:extLst>
          </p:cNvPr>
          <p:cNvPicPr>
            <a:picLocks noChangeAspect="1"/>
          </p:cNvPicPr>
          <p:nvPr/>
        </p:nvPicPr>
        <p:blipFill>
          <a:blip r:embed="rId7"/>
          <a:stretch>
            <a:fillRect/>
          </a:stretch>
        </p:blipFill>
        <p:spPr>
          <a:xfrm>
            <a:off x="6858001" y="1257300"/>
            <a:ext cx="3048000" cy="2171700"/>
          </a:xfrm>
          <a:prstGeom prst="rect">
            <a:avLst/>
          </a:prstGeom>
        </p:spPr>
      </p:pic>
    </p:spTree>
    <p:extLst>
      <p:ext uri="{BB962C8B-B14F-4D97-AF65-F5344CB8AC3E}">
        <p14:creationId xmlns:p14="http://schemas.microsoft.com/office/powerpoint/2010/main" val="378668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14E61C-467D-684B-9CA5-E130285FB9FD}"/>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NW Film Warehouse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376" y="408879"/>
            <a:ext cx="6595909" cy="4405385"/>
          </a:xfrm>
          <a:prstGeom prst="rect">
            <a:avLst/>
          </a:prstGeom>
        </p:spPr>
      </p:pic>
      <p:pic>
        <p:nvPicPr>
          <p:cNvPr id="4" name="Picture 3" descr="davwor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564" y="2402984"/>
            <a:ext cx="4746812" cy="4068696"/>
          </a:xfrm>
          <a:prstGeom prst="rect">
            <a:avLst/>
          </a:prstGeom>
        </p:spPr>
      </p:pic>
    </p:spTree>
    <p:extLst>
      <p:ext uri="{BB962C8B-B14F-4D97-AF65-F5344CB8AC3E}">
        <p14:creationId xmlns:p14="http://schemas.microsoft.com/office/powerpoint/2010/main" val="23859463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73DC215-378C-2745-B59B-8EA3B72432F6}"/>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Jukebox Plat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266" y="165805"/>
            <a:ext cx="2542648" cy="3390196"/>
          </a:xfrm>
          <a:prstGeom prst="rect">
            <a:avLst/>
          </a:prstGeom>
        </p:spPr>
      </p:pic>
      <p:pic>
        <p:nvPicPr>
          <p:cNvPr id="6" name="Picture 5" descr="Radiologist4 SCID w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2560" y="4307417"/>
            <a:ext cx="3268018" cy="2451014"/>
          </a:xfrm>
          <a:prstGeom prst="rect">
            <a:avLst/>
          </a:prstGeom>
        </p:spPr>
      </p:pic>
      <p:pic>
        <p:nvPicPr>
          <p:cNvPr id="10" name="Picture 9" descr="uRSTAR_workstation02_cropp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895" y="4300886"/>
            <a:ext cx="3335189" cy="2443657"/>
          </a:xfrm>
          <a:prstGeom prst="rect">
            <a:avLst/>
          </a:prstGeom>
        </p:spPr>
      </p:pic>
      <p:pic>
        <p:nvPicPr>
          <p:cNvPr id="4" name="Picture 3" descr="uclaworkstation8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2765" y="214208"/>
            <a:ext cx="3667653" cy="2069604"/>
          </a:xfrm>
          <a:prstGeom prst="rect">
            <a:avLst/>
          </a:prstGeom>
        </p:spPr>
      </p:pic>
      <p:pic>
        <p:nvPicPr>
          <p:cNvPr id="8" name="Picture 7" descr="harwick data cent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72419" y="1935437"/>
            <a:ext cx="3955088" cy="2538447"/>
          </a:xfrm>
          <a:prstGeom prst="rect">
            <a:avLst/>
          </a:prstGeom>
        </p:spPr>
      </p:pic>
    </p:spTree>
    <p:extLst>
      <p:ext uri="{BB962C8B-B14F-4D97-AF65-F5344CB8AC3E}">
        <p14:creationId xmlns:p14="http://schemas.microsoft.com/office/powerpoint/2010/main" val="2643499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7003BF-D076-D74A-BDBD-347129B40FE9}"/>
              </a:ext>
            </a:extLst>
          </p:cNvPr>
          <p:cNvPicPr>
            <a:picLocks noChangeAspect="1"/>
          </p:cNvPicPr>
          <p:nvPr/>
        </p:nvPicPr>
        <p:blipFill>
          <a:blip r:embed="rId2"/>
          <a:stretch>
            <a:fillRect/>
          </a:stretch>
        </p:blipFill>
        <p:spPr>
          <a:xfrm>
            <a:off x="1748204" y="278700"/>
            <a:ext cx="8695592" cy="5289290"/>
          </a:xfrm>
          <a:prstGeom prst="rect">
            <a:avLst/>
          </a:prstGeom>
        </p:spPr>
      </p:pic>
      <p:sp>
        <p:nvSpPr>
          <p:cNvPr id="4" name="TextBox 3">
            <a:extLst>
              <a:ext uri="{FF2B5EF4-FFF2-40B4-BE49-F238E27FC236}">
                <a16:creationId xmlns:a16="http://schemas.microsoft.com/office/drawing/2014/main" id="{E8E3E716-5DEC-5044-AC76-8AB216670A13}"/>
              </a:ext>
            </a:extLst>
          </p:cNvPr>
          <p:cNvSpPr txBox="1"/>
          <p:nvPr/>
        </p:nvSpPr>
        <p:spPr>
          <a:xfrm>
            <a:off x="1818130" y="5706207"/>
            <a:ext cx="9136284" cy="1077218"/>
          </a:xfrm>
          <a:prstGeom prst="rect">
            <a:avLst/>
          </a:prstGeom>
          <a:noFill/>
        </p:spPr>
        <p:txBody>
          <a:bodyPr wrap="none" rtlCol="0">
            <a:spAutoFit/>
          </a:bodyPr>
          <a:lstStyle/>
          <a:p>
            <a:r>
              <a:rPr lang="en-US" sz="1600" i="1" dirty="0"/>
              <a:t>Meyer-</a:t>
            </a:r>
            <a:r>
              <a:rPr lang="en-US" sz="1600" i="1" dirty="0" err="1"/>
              <a:t>Ebrecht</a:t>
            </a:r>
            <a:r>
              <a:rPr lang="en-US" sz="1600" i="1" dirty="0"/>
              <a:t> D. [Electronic Archival System for X-Rays Images - Work proposal for a research project in the</a:t>
            </a:r>
          </a:p>
          <a:p>
            <a:r>
              <a:rPr lang="en-US" sz="1600" i="1" dirty="0"/>
              <a:t>years 1974 and 1975] </a:t>
            </a:r>
            <a:r>
              <a:rPr lang="en-US" sz="1600" i="1" dirty="0" err="1"/>
              <a:t>Elektronisches</a:t>
            </a:r>
            <a:r>
              <a:rPr lang="en-US" sz="1600" i="1" dirty="0"/>
              <a:t> </a:t>
            </a:r>
            <a:r>
              <a:rPr lang="en-US" sz="1600" i="1" dirty="0" err="1"/>
              <a:t>Archivierungssystem</a:t>
            </a:r>
            <a:r>
              <a:rPr lang="en-US" sz="1600" i="1" dirty="0"/>
              <a:t> </a:t>
            </a:r>
            <a:r>
              <a:rPr lang="en-US" sz="1600" i="1" dirty="0" err="1"/>
              <a:t>für</a:t>
            </a:r>
            <a:r>
              <a:rPr lang="en-US" sz="1600" i="1" dirty="0"/>
              <a:t> </a:t>
            </a:r>
            <a:r>
              <a:rPr lang="en-US" sz="1600" i="1" dirty="0" err="1"/>
              <a:t>Röntgenbilder</a:t>
            </a:r>
            <a:r>
              <a:rPr lang="en-US" sz="1600" i="1" dirty="0"/>
              <a:t> – </a:t>
            </a:r>
            <a:r>
              <a:rPr lang="en-US" sz="1600" i="1" dirty="0" err="1"/>
              <a:t>Arbeitsvorschlag</a:t>
            </a:r>
            <a:r>
              <a:rPr lang="en-US" sz="1600" i="1" dirty="0"/>
              <a:t> </a:t>
            </a:r>
            <a:r>
              <a:rPr lang="en-US" sz="1600" i="1" dirty="0" err="1"/>
              <a:t>für</a:t>
            </a:r>
            <a:r>
              <a:rPr lang="en-US" sz="1600" i="1" dirty="0"/>
              <a:t> </a:t>
            </a:r>
            <a:r>
              <a:rPr lang="en-US" sz="1600" i="1" dirty="0" err="1"/>
              <a:t>ein</a:t>
            </a:r>
            <a:endParaRPr lang="en-US" sz="1600" i="1" dirty="0"/>
          </a:p>
          <a:p>
            <a:r>
              <a:rPr lang="en-US" sz="1600" i="1" dirty="0" err="1"/>
              <a:t>Forschungsprojekt</a:t>
            </a:r>
            <a:r>
              <a:rPr lang="en-US" sz="1600" i="1" dirty="0"/>
              <a:t> in den Jahren 1974 und 1975. Hamburg, Germany: Philips Research Labs; 1973 Oct.</a:t>
            </a:r>
          </a:p>
          <a:p>
            <a:endParaRPr lang="en-US" sz="1600" i="1" dirty="0"/>
          </a:p>
        </p:txBody>
      </p:sp>
      <p:sp>
        <p:nvSpPr>
          <p:cNvPr id="5" name="Donut 4">
            <a:extLst>
              <a:ext uri="{FF2B5EF4-FFF2-40B4-BE49-F238E27FC236}">
                <a16:creationId xmlns:a16="http://schemas.microsoft.com/office/drawing/2014/main" id="{87167A81-0CCD-204B-819C-88401A3A1A2E}"/>
              </a:ext>
            </a:extLst>
          </p:cNvPr>
          <p:cNvSpPr/>
          <p:nvPr/>
        </p:nvSpPr>
        <p:spPr bwMode="auto">
          <a:xfrm>
            <a:off x="8658057" y="6000237"/>
            <a:ext cx="1491327" cy="721642"/>
          </a:xfrm>
          <a:prstGeom prst="donut">
            <a:avLst>
              <a:gd name="adj" fmla="val 11667"/>
            </a:avLst>
          </a:prstGeom>
          <a:solidFill>
            <a:srgbClr val="CD2D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charset="-128"/>
              <a:cs typeface="ＭＳ Ｐゴシック" charset="-128"/>
            </a:endParaRPr>
          </a:p>
        </p:txBody>
      </p:sp>
      <p:sp>
        <p:nvSpPr>
          <p:cNvPr id="6" name="TextBox 5">
            <a:extLst>
              <a:ext uri="{FF2B5EF4-FFF2-40B4-BE49-F238E27FC236}">
                <a16:creationId xmlns:a16="http://schemas.microsoft.com/office/drawing/2014/main" id="{1A42950E-730B-284E-8D0F-7682A00184BD}"/>
              </a:ext>
            </a:extLst>
          </p:cNvPr>
          <p:cNvSpPr txBox="1"/>
          <p:nvPr/>
        </p:nvSpPr>
        <p:spPr>
          <a:xfrm>
            <a:off x="8242111" y="5251420"/>
            <a:ext cx="652743" cy="369332"/>
          </a:xfrm>
          <a:prstGeom prst="rect">
            <a:avLst/>
          </a:prstGeom>
          <a:noFill/>
        </p:spPr>
        <p:txBody>
          <a:bodyPr wrap="none" rtlCol="0">
            <a:spAutoFit/>
          </a:bodyPr>
          <a:lstStyle/>
          <a:p>
            <a:r>
              <a:rPr lang="en-US" b="1" dirty="0"/>
              <a:t>1973</a:t>
            </a:r>
          </a:p>
        </p:txBody>
      </p:sp>
      <p:cxnSp>
        <p:nvCxnSpPr>
          <p:cNvPr id="7" name="Straight Connector 6">
            <a:extLst>
              <a:ext uri="{FF2B5EF4-FFF2-40B4-BE49-F238E27FC236}">
                <a16:creationId xmlns:a16="http://schemas.microsoft.com/office/drawing/2014/main" id="{0A554AA6-0F6A-A243-B63A-0655874C83E8}"/>
              </a:ext>
            </a:extLst>
          </p:cNvPr>
          <p:cNvCxnSpPr>
            <a:cxnSpLocks/>
            <a:stCxn id="5" idx="0"/>
            <a:endCxn id="6" idx="3"/>
          </p:cNvCxnSpPr>
          <p:nvPr/>
        </p:nvCxnSpPr>
        <p:spPr bwMode="auto">
          <a:xfrm flipH="1" flipV="1">
            <a:off x="8894854" y="5436087"/>
            <a:ext cx="508867" cy="564151"/>
          </a:xfrm>
          <a:prstGeom prst="line">
            <a:avLst/>
          </a:prstGeom>
          <a:solidFill>
            <a:schemeClr val="accent1"/>
          </a:solidFill>
          <a:ln w="63500" cap="flat" cmpd="sng" algn="ctr">
            <a:solidFill>
              <a:srgbClr val="CD2DFF"/>
            </a:solidFill>
            <a:prstDash val="solid"/>
            <a:round/>
            <a:headEnd type="none" w="med" len="med"/>
            <a:tailEnd type="none" w="med" len="med"/>
          </a:ln>
          <a:effectLst/>
        </p:spPr>
      </p:cxnSp>
    </p:spTree>
    <p:extLst>
      <p:ext uri="{BB962C8B-B14F-4D97-AF65-F5344CB8AC3E}">
        <p14:creationId xmlns:p14="http://schemas.microsoft.com/office/powerpoint/2010/main" val="4122618647"/>
      </p:ext>
    </p:extLst>
  </p:cSld>
  <p:clrMapOvr>
    <a:masterClrMapping/>
  </p:clrMapOvr>
  <mc:AlternateContent xmlns:mc="http://schemas.openxmlformats.org/markup-compatibility/2006" xmlns:p14="http://schemas.microsoft.com/office/powerpoint/2010/main">
    <mc:Choice Requires="p14">
      <p:transition spd="slow" p14:dur="2000" advTm="29635"/>
    </mc:Choice>
    <mc:Fallback xmlns="">
      <p:transition spd="slow" advTm="2963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D5A4C9-D903-3F42-A609-EE40830C978C}"/>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2EDD244B-FEDD-694C-A61F-1C26EC6AD635}"/>
              </a:ext>
            </a:extLst>
          </p:cNvPr>
          <p:cNvPicPr>
            <a:picLocks noChangeAspect="1"/>
          </p:cNvPicPr>
          <p:nvPr/>
        </p:nvPicPr>
        <p:blipFill>
          <a:blip r:embed="rId2"/>
          <a:stretch>
            <a:fillRect/>
          </a:stretch>
        </p:blipFill>
        <p:spPr>
          <a:xfrm>
            <a:off x="1181691" y="132059"/>
            <a:ext cx="9828618" cy="6593882"/>
          </a:xfrm>
          <a:prstGeom prst="rect">
            <a:avLst/>
          </a:prstGeom>
        </p:spPr>
      </p:pic>
    </p:spTree>
    <p:extLst>
      <p:ext uri="{BB962C8B-B14F-4D97-AF65-F5344CB8AC3E}">
        <p14:creationId xmlns:p14="http://schemas.microsoft.com/office/powerpoint/2010/main" val="79349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4AE01E-1797-E241-9C07-6EBAD4DD33FC}"/>
              </a:ext>
            </a:extLst>
          </p:cNvPr>
          <p:cNvPicPr>
            <a:picLocks noChangeAspect="1"/>
          </p:cNvPicPr>
          <p:nvPr/>
        </p:nvPicPr>
        <p:blipFill>
          <a:blip r:embed="rId2"/>
          <a:stretch>
            <a:fillRect/>
          </a:stretch>
        </p:blipFill>
        <p:spPr>
          <a:xfrm>
            <a:off x="205708" y="1593476"/>
            <a:ext cx="11780584" cy="3697941"/>
          </a:xfrm>
          <a:prstGeom prst="rect">
            <a:avLst/>
          </a:prstGeom>
        </p:spPr>
      </p:pic>
    </p:spTree>
    <p:extLst>
      <p:ext uri="{BB962C8B-B14F-4D97-AF65-F5344CB8AC3E}">
        <p14:creationId xmlns:p14="http://schemas.microsoft.com/office/powerpoint/2010/main" val="1711287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ages from SPIE_1982_318_PACS_I_Part1_oc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360" y="0"/>
            <a:ext cx="5112930" cy="6858000"/>
          </a:xfrm>
          <a:prstGeom prst="rect">
            <a:avLst/>
          </a:prstGeom>
        </p:spPr>
      </p:pic>
      <p:sp>
        <p:nvSpPr>
          <p:cNvPr id="5" name="Donut 4"/>
          <p:cNvSpPr/>
          <p:nvPr/>
        </p:nvSpPr>
        <p:spPr bwMode="auto">
          <a:xfrm>
            <a:off x="5347162" y="4887919"/>
            <a:ext cx="1491327" cy="721642"/>
          </a:xfrm>
          <a:prstGeom prst="donut">
            <a:avLst>
              <a:gd name="adj" fmla="val 11667"/>
            </a:avLst>
          </a:prstGeom>
          <a:solidFill>
            <a:srgbClr val="CD2D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charset="-128"/>
              <a:cs typeface="ＭＳ Ｐゴシック" charset="-128"/>
            </a:endParaRPr>
          </a:p>
        </p:txBody>
      </p:sp>
      <p:sp>
        <p:nvSpPr>
          <p:cNvPr id="6" name="TextBox 5"/>
          <p:cNvSpPr txBox="1"/>
          <p:nvPr/>
        </p:nvSpPr>
        <p:spPr>
          <a:xfrm>
            <a:off x="8990258" y="5696157"/>
            <a:ext cx="652743" cy="369332"/>
          </a:xfrm>
          <a:prstGeom prst="rect">
            <a:avLst/>
          </a:prstGeom>
          <a:noFill/>
        </p:spPr>
        <p:txBody>
          <a:bodyPr wrap="none" rtlCol="0">
            <a:spAutoFit/>
          </a:bodyPr>
          <a:lstStyle/>
          <a:p>
            <a:r>
              <a:rPr lang="en-US" b="1" dirty="0"/>
              <a:t>1982</a:t>
            </a:r>
          </a:p>
        </p:txBody>
      </p:sp>
      <p:cxnSp>
        <p:nvCxnSpPr>
          <p:cNvPr id="8" name="Straight Connector 7"/>
          <p:cNvCxnSpPr>
            <a:stCxn id="5" idx="6"/>
            <a:endCxn id="6" idx="1"/>
          </p:cNvCxnSpPr>
          <p:nvPr/>
        </p:nvCxnSpPr>
        <p:spPr bwMode="auto">
          <a:xfrm>
            <a:off x="6838489" y="5248741"/>
            <a:ext cx="2151769" cy="632083"/>
          </a:xfrm>
          <a:prstGeom prst="line">
            <a:avLst/>
          </a:prstGeom>
          <a:solidFill>
            <a:schemeClr val="accent1"/>
          </a:solidFill>
          <a:ln w="63500" cap="flat" cmpd="sng" algn="ctr">
            <a:solidFill>
              <a:srgbClr val="CD2DFF"/>
            </a:solidFill>
            <a:prstDash val="solid"/>
            <a:round/>
            <a:headEnd type="none" w="med" len="med"/>
            <a:tailEnd type="none" w="med" len="med"/>
          </a:ln>
          <a:effectLst/>
        </p:spPr>
      </p:cxnSp>
    </p:spTree>
    <p:extLst>
      <p:ext uri="{BB962C8B-B14F-4D97-AF65-F5344CB8AC3E}">
        <p14:creationId xmlns:p14="http://schemas.microsoft.com/office/powerpoint/2010/main" val="2763448665"/>
      </p:ext>
    </p:extLst>
  </p:cSld>
  <p:clrMapOvr>
    <a:masterClrMapping/>
  </p:clrMapOvr>
  <mc:AlternateContent xmlns:mc="http://schemas.openxmlformats.org/markup-compatibility/2006" xmlns:p14="http://schemas.microsoft.com/office/powerpoint/2010/main">
    <mc:Choice Requires="p14">
      <p:transition spd="slow" p14:dur="2000" advTm="7841"/>
    </mc:Choice>
    <mc:Fallback xmlns="">
      <p:transition spd="slow" advTm="78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ages from SPIE_1982_318_PACS_I_Part1_o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282" y="989822"/>
            <a:ext cx="8988750" cy="4869910"/>
          </a:xfrm>
          <a:prstGeom prst="rect">
            <a:avLst/>
          </a:prstGeom>
        </p:spPr>
      </p:pic>
      <p:sp>
        <p:nvSpPr>
          <p:cNvPr id="4" name="TextBox 3"/>
          <p:cNvSpPr txBox="1"/>
          <p:nvPr/>
        </p:nvSpPr>
        <p:spPr>
          <a:xfrm>
            <a:off x="1858572" y="6090656"/>
            <a:ext cx="7595093" cy="400110"/>
          </a:xfrm>
          <a:prstGeom prst="rect">
            <a:avLst/>
          </a:prstGeom>
          <a:noFill/>
        </p:spPr>
        <p:txBody>
          <a:bodyPr wrap="none" rtlCol="0">
            <a:spAutoFit/>
          </a:bodyPr>
          <a:lstStyle/>
          <a:p>
            <a:r>
              <a:rPr lang="en-US" sz="2000" i="1" dirty="0"/>
              <a:t>39 years ago – radiology PACS and DICOM ubiquitous 15-20 years later!</a:t>
            </a:r>
          </a:p>
        </p:txBody>
      </p:sp>
    </p:spTree>
    <p:extLst>
      <p:ext uri="{BB962C8B-B14F-4D97-AF65-F5344CB8AC3E}">
        <p14:creationId xmlns:p14="http://schemas.microsoft.com/office/powerpoint/2010/main" val="1377086158"/>
      </p:ext>
    </p:extLst>
  </p:cSld>
  <p:clrMapOvr>
    <a:masterClrMapping/>
  </p:clrMapOvr>
  <mc:AlternateContent xmlns:mc="http://schemas.openxmlformats.org/markup-compatibility/2006" xmlns:p14="http://schemas.microsoft.com/office/powerpoint/2010/main">
    <mc:Choice Requires="p14">
      <p:transition spd="slow" p14:dur="2000" advTm="24477"/>
    </mc:Choice>
    <mc:Fallback xmlns="">
      <p:transition spd="slow" advTm="2447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Arial Black" charset="0"/>
                <a:ea typeface="ＭＳ Ｐゴシック" charset="0"/>
                <a:cs typeface="ＭＳ Ｐゴシック" charset="0"/>
              </a:rPr>
              <a:t>DICOM – Brief History</a:t>
            </a:r>
          </a:p>
        </p:txBody>
      </p:sp>
      <p:sp>
        <p:nvSpPr>
          <p:cNvPr id="16387" name="Rectangle 3"/>
          <p:cNvSpPr>
            <a:spLocks noGrp="1" noChangeArrowheads="1"/>
          </p:cNvSpPr>
          <p:nvPr>
            <p:ph type="body" idx="1"/>
          </p:nvPr>
        </p:nvSpPr>
        <p:spPr/>
        <p:txBody>
          <a:bodyPr>
            <a:normAutofit/>
          </a:bodyPr>
          <a:lstStyle/>
          <a:p>
            <a:pPr eaLnBrk="1" hangingPunct="1"/>
            <a:r>
              <a:rPr lang="en-US" sz="1600" dirty="0">
                <a:ea typeface="ＭＳ Ｐゴシック" charset="0"/>
                <a:cs typeface="Arial" panose="020B0604020202020204" pitchFamily="34" charset="0"/>
              </a:rPr>
              <a:t>1982 – 1</a:t>
            </a:r>
            <a:r>
              <a:rPr lang="en-US" sz="1600" baseline="30000" dirty="0">
                <a:ea typeface="ＭＳ Ｐゴシック" charset="0"/>
                <a:cs typeface="Arial" panose="020B0604020202020204" pitchFamily="34" charset="0"/>
              </a:rPr>
              <a:t>st</a:t>
            </a:r>
            <a:r>
              <a:rPr lang="en-US" sz="1600" dirty="0">
                <a:ea typeface="ＭＳ Ｐゴシック" charset="0"/>
                <a:cs typeface="Arial" panose="020B0604020202020204" pitchFamily="34" charset="0"/>
              </a:rPr>
              <a:t> PACS Conference – session on standards</a:t>
            </a:r>
          </a:p>
          <a:p>
            <a:pPr eaLnBrk="1" hangingPunct="1"/>
            <a:r>
              <a:rPr lang="en-US" sz="1600" dirty="0">
                <a:ea typeface="ＭＳ Ｐゴシック" charset="0"/>
                <a:cs typeface="Arial" panose="020B0604020202020204" pitchFamily="34" charset="0"/>
              </a:rPr>
              <a:t>1982 – AAPM Report 10 – Standard Format for Image Interchange</a:t>
            </a:r>
          </a:p>
          <a:p>
            <a:pPr eaLnBrk="1" hangingPunct="1"/>
            <a:r>
              <a:rPr lang="en-US" sz="1600" dirty="0">
                <a:ea typeface="ＭＳ Ｐゴシック" charset="0"/>
                <a:cs typeface="Arial" panose="020B0604020202020204" pitchFamily="34" charset="0"/>
              </a:rPr>
              <a:t>1983 – ad hoc meeting between FDA, ACR &amp; NEMA</a:t>
            </a:r>
          </a:p>
          <a:p>
            <a:pPr eaLnBrk="1" hangingPunct="1"/>
            <a:r>
              <a:rPr lang="en-US" sz="1600" dirty="0">
                <a:ea typeface="ＭＳ Ｐゴシック" charset="0"/>
                <a:cs typeface="Arial" panose="020B0604020202020204" pitchFamily="34" charset="0"/>
              </a:rPr>
              <a:t>1983 – 1</a:t>
            </a:r>
            <a:r>
              <a:rPr lang="en-US" sz="1600" baseline="30000" dirty="0">
                <a:ea typeface="ＭＳ Ｐゴシック" charset="0"/>
                <a:cs typeface="Arial" panose="020B0604020202020204" pitchFamily="34" charset="0"/>
              </a:rPr>
              <a:t>st</a:t>
            </a:r>
            <a:r>
              <a:rPr lang="en-US" sz="1600" dirty="0">
                <a:ea typeface="ＭＳ Ｐゴシック" charset="0"/>
                <a:cs typeface="Arial" panose="020B0604020202020204" pitchFamily="34" charset="0"/>
              </a:rPr>
              <a:t> meeting of ACR-NEMA “Digital Imaging and Communications Standards” </a:t>
            </a:r>
            <a:r>
              <a:rPr lang="en-US" sz="1600" dirty="0" err="1">
                <a:ea typeface="ＭＳ Ｐゴシック" charset="0"/>
                <a:cs typeface="Arial" panose="020B0604020202020204" pitchFamily="34" charset="0"/>
              </a:rPr>
              <a:t>Cmte</a:t>
            </a:r>
            <a:endParaRPr lang="en-US" sz="1600" dirty="0">
              <a:ea typeface="ＭＳ Ｐゴシック" charset="0"/>
              <a:cs typeface="Arial" panose="020B0604020202020204" pitchFamily="34" charset="0"/>
            </a:endParaRPr>
          </a:p>
          <a:p>
            <a:pPr eaLnBrk="1" hangingPunct="1"/>
            <a:r>
              <a:rPr lang="en-US" sz="1600" dirty="0">
                <a:ea typeface="ＭＳ Ｐゴシック" charset="0"/>
                <a:cs typeface="Arial" panose="020B0604020202020204" pitchFamily="34" charset="0"/>
              </a:rPr>
              <a:t>1985 – ACR-NEMA 300-1985 (“version 1.0”) issued</a:t>
            </a:r>
          </a:p>
          <a:p>
            <a:pPr eaLnBrk="1" hangingPunct="1"/>
            <a:endParaRPr lang="en-US" sz="1600" dirty="0">
              <a:ea typeface="ＭＳ Ｐゴシック" charset="0"/>
              <a:cs typeface="Arial" panose="020B0604020202020204" pitchFamily="34" charset="0"/>
            </a:endParaRPr>
          </a:p>
          <a:p>
            <a:pPr eaLnBrk="1" hangingPunct="1"/>
            <a:endParaRPr lang="en-US" sz="1600" dirty="0">
              <a:ea typeface="ＭＳ Ｐゴシック" charset="0"/>
              <a:cs typeface="Arial" panose="020B0604020202020204" pitchFamily="34" charset="0"/>
            </a:endParaRPr>
          </a:p>
          <a:p>
            <a:pPr eaLnBrk="1" hangingPunct="1"/>
            <a:endParaRPr lang="en-US" sz="1600" dirty="0">
              <a:ea typeface="ＭＳ Ｐゴシック" charset="0"/>
              <a:cs typeface="Arial" panose="020B0604020202020204" pitchFamily="34" charset="0"/>
            </a:endParaRPr>
          </a:p>
          <a:p>
            <a:pPr eaLnBrk="1" hangingPunct="1"/>
            <a:r>
              <a:rPr lang="en-US" sz="1600" dirty="0">
                <a:ea typeface="ＭＳ Ｐゴシック" charset="0"/>
                <a:cs typeface="Arial" panose="020B0604020202020204" pitchFamily="34" charset="0"/>
              </a:rPr>
              <a:t>1988 – </a:t>
            </a:r>
            <a:r>
              <a:rPr lang="en-US" sz="1600" dirty="0">
                <a:cs typeface="Arial" panose="020B0604020202020204" pitchFamily="34" charset="0"/>
              </a:rPr>
              <a:t>ACR-NEMA 300-1988</a:t>
            </a:r>
            <a:r>
              <a:rPr lang="en-US" sz="1600" dirty="0">
                <a:ea typeface="ＭＳ Ｐゴシック" charset="0"/>
                <a:cs typeface="Arial" panose="020B0604020202020204" pitchFamily="34" charset="0"/>
              </a:rPr>
              <a:t> (“version 2.0”) issued</a:t>
            </a:r>
            <a:endParaRPr lang="en-US" sz="1600" dirty="0">
              <a:cs typeface="Arial" panose="020B0604020202020204" pitchFamily="34" charset="0"/>
            </a:endParaRPr>
          </a:p>
          <a:p>
            <a:pPr eaLnBrk="1" hangingPunct="1"/>
            <a:r>
              <a:rPr lang="en-US" sz="1600" dirty="0">
                <a:cs typeface="Arial" panose="020B0604020202020204" pitchFamily="34" charset="0"/>
              </a:rPr>
              <a:t>1990 – Inter-vendor testing of version 2.0 at Georgetown</a:t>
            </a:r>
          </a:p>
          <a:p>
            <a:pPr eaLnBrk="1" hangingPunct="1"/>
            <a:r>
              <a:rPr lang="en-US" sz="1600" dirty="0">
                <a:cs typeface="Arial" panose="020B0604020202020204" pitchFamily="34" charset="0"/>
              </a:rPr>
              <a:t>1992 – Trial of DICOM (“version 3.0) at RSNA</a:t>
            </a:r>
          </a:p>
          <a:p>
            <a:pPr eaLnBrk="1" hangingPunct="1"/>
            <a:endParaRPr lang="en-US" sz="1600" dirty="0">
              <a:cs typeface="Arial" panose="020B0604020202020204" pitchFamily="34" charset="0"/>
            </a:endParaRPr>
          </a:p>
          <a:p>
            <a:pPr eaLnBrk="1" hangingPunct="1"/>
            <a:r>
              <a:rPr lang="en-US" sz="1600" dirty="0">
                <a:cs typeface="Arial" panose="020B0604020202020204" pitchFamily="34" charset="0"/>
              </a:rPr>
              <a:t>1993 – DICOM 3.0 issued</a:t>
            </a:r>
            <a:endParaRPr lang="en-US" sz="1600" dirty="0">
              <a:ea typeface="ＭＳ Ｐゴシック" charset="0"/>
              <a:cs typeface="Arial" panose="020B0604020202020204" pitchFamily="34" charset="0"/>
            </a:endParaRPr>
          </a:p>
        </p:txBody>
      </p:sp>
    </p:spTree>
    <p:extLst>
      <p:ext uri="{BB962C8B-B14F-4D97-AF65-F5344CB8AC3E}">
        <p14:creationId xmlns:p14="http://schemas.microsoft.com/office/powerpoint/2010/main" val="3112597835"/>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spd="slow" advTm="6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srcRect/>
          <a:stretch/>
        </p:blipFill>
        <p:spPr>
          <a:xfrm>
            <a:off x="0" y="-18185"/>
            <a:ext cx="12191997" cy="2772832"/>
          </a:xfrm>
          <a:prstGeom prst="rect">
            <a:avLst/>
          </a:prstGeom>
          <a:noFill/>
          <a:ln>
            <a:noFill/>
          </a:ln>
        </p:spPr>
      </p:pic>
      <p:sp>
        <p:nvSpPr>
          <p:cNvPr id="55" name="Google Shape;55;p13"/>
          <p:cNvSpPr txBox="1"/>
          <p:nvPr/>
        </p:nvSpPr>
        <p:spPr>
          <a:xfrm>
            <a:off x="470500" y="2774087"/>
            <a:ext cx="7165200" cy="984845"/>
          </a:xfrm>
          <a:prstGeom prst="rect">
            <a:avLst/>
          </a:prstGeom>
          <a:noFill/>
          <a:ln>
            <a:noFill/>
          </a:ln>
        </p:spPr>
        <p:txBody>
          <a:bodyPr spcFirstLastPara="1" wrap="square" lIns="121900" tIns="121900" rIns="121900" bIns="121900" anchor="t" anchorCtr="0">
            <a:spAutoFit/>
          </a:bodyPr>
          <a:lstStyle/>
          <a:p>
            <a:r>
              <a:rPr lang="en" sz="2400" b="1" dirty="0">
                <a:solidFill>
                  <a:srgbClr val="1155CC"/>
                </a:solidFill>
              </a:rPr>
              <a:t>Speaker name:</a:t>
            </a:r>
            <a:endParaRPr sz="2400" b="1" dirty="0">
              <a:solidFill>
                <a:srgbClr val="1155CC"/>
              </a:solidFill>
            </a:endParaRPr>
          </a:p>
          <a:p>
            <a:pPr>
              <a:buClr>
                <a:schemeClr val="dk1"/>
              </a:buClr>
              <a:buSzPts val="1100"/>
            </a:pPr>
            <a:r>
              <a:rPr lang="en" sz="2400" b="1" dirty="0">
                <a:solidFill>
                  <a:schemeClr val="dk1"/>
                </a:solidFill>
              </a:rPr>
              <a:t>Dr David A. </a:t>
            </a:r>
            <a:r>
              <a:rPr lang="en" sz="2400" b="1" dirty="0" err="1">
                <a:solidFill>
                  <a:schemeClr val="dk1"/>
                </a:solidFill>
              </a:rPr>
              <a:t>Clunie</a:t>
            </a:r>
            <a:r>
              <a:rPr lang="en" sz="2400" b="1" dirty="0">
                <a:solidFill>
                  <a:schemeClr val="dk1"/>
                </a:solidFill>
              </a:rPr>
              <a:t>, </a:t>
            </a:r>
            <a:r>
              <a:rPr lang="en" sz="2400" b="1" dirty="0" err="1">
                <a:solidFill>
                  <a:schemeClr val="dk1"/>
                </a:solidFill>
              </a:rPr>
              <a:t>PixelMed</a:t>
            </a:r>
            <a:endParaRPr sz="2400" b="1" dirty="0"/>
          </a:p>
        </p:txBody>
      </p:sp>
      <p:sp>
        <p:nvSpPr>
          <p:cNvPr id="56" name="Google Shape;56;p13"/>
          <p:cNvSpPr txBox="1"/>
          <p:nvPr/>
        </p:nvSpPr>
        <p:spPr>
          <a:xfrm>
            <a:off x="470500" y="5685216"/>
            <a:ext cx="6940000" cy="984845"/>
          </a:xfrm>
          <a:prstGeom prst="rect">
            <a:avLst/>
          </a:prstGeom>
          <a:noFill/>
          <a:ln>
            <a:noFill/>
          </a:ln>
        </p:spPr>
        <p:txBody>
          <a:bodyPr spcFirstLastPara="1" wrap="square" lIns="121900" tIns="121900" rIns="121900" bIns="121900" anchor="t" anchorCtr="0">
            <a:spAutoFit/>
          </a:bodyPr>
          <a:lstStyle/>
          <a:p>
            <a:r>
              <a:rPr lang="en" sz="2400" b="1" dirty="0">
                <a:solidFill>
                  <a:srgbClr val="0B5394"/>
                </a:solidFill>
              </a:rPr>
              <a:t>© David A. </a:t>
            </a:r>
            <a:r>
              <a:rPr lang="en" sz="2400" b="1" dirty="0" err="1">
                <a:solidFill>
                  <a:srgbClr val="0B5394"/>
                </a:solidFill>
              </a:rPr>
              <a:t>Clunie</a:t>
            </a:r>
            <a:r>
              <a:rPr lang="en" sz="2400" b="1" dirty="0">
                <a:solidFill>
                  <a:srgbClr val="0B5394"/>
                </a:solidFill>
              </a:rPr>
              <a:t>.</a:t>
            </a:r>
          </a:p>
          <a:p>
            <a:r>
              <a:rPr lang="en" sz="2400" b="1" dirty="0">
                <a:solidFill>
                  <a:srgbClr val="0B5394"/>
                </a:solidFill>
              </a:rPr>
              <a:t>This presentation is released under a </a:t>
            </a:r>
            <a:r>
              <a:rPr lang="en" sz="2400" b="1" u="sng" dirty="0">
                <a:solidFill>
                  <a:srgbClr val="0B5394"/>
                </a:solidFill>
              </a:rPr>
              <a:t>CC-BY</a:t>
            </a:r>
            <a:r>
              <a:rPr lang="en" sz="2400" b="1" dirty="0">
                <a:solidFill>
                  <a:srgbClr val="0B5394"/>
                </a:solidFill>
              </a:rPr>
              <a:t> license.</a:t>
            </a:r>
            <a:endParaRPr sz="2400" b="1" dirty="0">
              <a:solidFill>
                <a:srgbClr val="0B5394"/>
              </a:solidFill>
            </a:endParaRPr>
          </a:p>
        </p:txBody>
      </p:sp>
      <p:pic>
        <p:nvPicPr>
          <p:cNvPr id="57" name="Google Shape;57;p13"/>
          <p:cNvPicPr preferRelativeResize="0"/>
          <p:nvPr/>
        </p:nvPicPr>
        <p:blipFill>
          <a:blip r:embed="rId4">
            <a:alphaModFix/>
          </a:blip>
          <a:stretch>
            <a:fillRect/>
          </a:stretch>
        </p:blipFill>
        <p:spPr>
          <a:xfrm>
            <a:off x="7571600" y="4471892"/>
            <a:ext cx="4620400" cy="2386123"/>
          </a:xfrm>
          <a:prstGeom prst="rect">
            <a:avLst/>
          </a:prstGeom>
          <a:noFill/>
          <a:ln>
            <a:noFill/>
          </a:ln>
        </p:spPr>
      </p:pic>
      <p:sp>
        <p:nvSpPr>
          <p:cNvPr id="58" name="Google Shape;58;p13"/>
          <p:cNvSpPr txBox="1"/>
          <p:nvPr/>
        </p:nvSpPr>
        <p:spPr>
          <a:xfrm>
            <a:off x="470500" y="3765104"/>
            <a:ext cx="7165200" cy="1723508"/>
          </a:xfrm>
          <a:prstGeom prst="rect">
            <a:avLst/>
          </a:prstGeom>
          <a:noFill/>
          <a:ln>
            <a:noFill/>
          </a:ln>
        </p:spPr>
        <p:txBody>
          <a:bodyPr spcFirstLastPara="1" wrap="square" lIns="121900" tIns="121900" rIns="121900" bIns="121900" anchor="t" anchorCtr="0">
            <a:spAutoFit/>
          </a:bodyPr>
          <a:lstStyle/>
          <a:p>
            <a:r>
              <a:rPr lang="en" sz="2400" b="1" dirty="0">
                <a:solidFill>
                  <a:srgbClr val="1155CC"/>
                </a:solidFill>
              </a:rPr>
              <a:t>Conflicts of interest regarding this presentation:</a:t>
            </a:r>
            <a:endParaRPr sz="2400" b="1" dirty="0">
              <a:solidFill>
                <a:srgbClr val="1155CC"/>
              </a:solidFill>
            </a:endParaRPr>
          </a:p>
          <a:p>
            <a:pPr>
              <a:buClr>
                <a:schemeClr val="dk1"/>
              </a:buClr>
              <a:buSzPts val="1100"/>
            </a:pPr>
            <a:r>
              <a:rPr lang="en" sz="2400" dirty="0">
                <a:solidFill>
                  <a:schemeClr val="dk1"/>
                </a:solidFill>
              </a:rPr>
              <a:t>Editor, DICOM Standard (NEMA contractor).</a:t>
            </a:r>
          </a:p>
          <a:p>
            <a:pPr>
              <a:buClr>
                <a:schemeClr val="dk1"/>
              </a:buClr>
              <a:buSzPts val="1100"/>
            </a:pPr>
            <a:r>
              <a:rPr lang="en" sz="2400" dirty="0">
                <a:solidFill>
                  <a:schemeClr val="dk1"/>
                </a:solidFill>
              </a:rPr>
              <a:t>Various academic and commercial consulting contracts as DICOM SME.</a:t>
            </a:r>
            <a:endParaRPr sz="2400" dirty="0"/>
          </a:p>
        </p:txBody>
      </p:sp>
    </p:spTree>
    <p:extLst>
      <p:ext uri="{BB962C8B-B14F-4D97-AF65-F5344CB8AC3E}">
        <p14:creationId xmlns:p14="http://schemas.microsoft.com/office/powerpoint/2010/main" val="1239585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latin typeface="Arial Black" charset="0"/>
                <a:ea typeface="ＭＳ Ｐゴシック" charset="0"/>
                <a:cs typeface="ＭＳ Ｐゴシック" charset="0"/>
              </a:rPr>
              <a:t>DICOM – Brief History</a:t>
            </a:r>
          </a:p>
        </p:txBody>
      </p:sp>
      <p:sp>
        <p:nvSpPr>
          <p:cNvPr id="16387" name="Rectangle 3"/>
          <p:cNvSpPr>
            <a:spLocks noGrp="1" noChangeArrowheads="1"/>
          </p:cNvSpPr>
          <p:nvPr>
            <p:ph type="body" idx="1"/>
          </p:nvPr>
        </p:nvSpPr>
        <p:spPr/>
        <p:txBody>
          <a:bodyPr>
            <a:normAutofit/>
          </a:bodyPr>
          <a:lstStyle/>
          <a:p>
            <a:pPr eaLnBrk="1" hangingPunct="1"/>
            <a:r>
              <a:rPr lang="en-US" sz="1600" dirty="0">
                <a:solidFill>
                  <a:schemeClr val="bg2"/>
                </a:solidFill>
                <a:ea typeface="ＭＳ Ｐゴシック" charset="0"/>
                <a:cs typeface="Arial" panose="020B0604020202020204" pitchFamily="34" charset="0"/>
              </a:rPr>
              <a:t>1982 – 1</a:t>
            </a:r>
            <a:r>
              <a:rPr lang="en-US" sz="1600" baseline="30000" dirty="0">
                <a:solidFill>
                  <a:schemeClr val="bg2"/>
                </a:solidFill>
                <a:ea typeface="ＭＳ Ｐゴシック" charset="0"/>
                <a:cs typeface="Arial" panose="020B0604020202020204" pitchFamily="34" charset="0"/>
              </a:rPr>
              <a:t>st</a:t>
            </a:r>
            <a:r>
              <a:rPr lang="en-US" sz="1600" dirty="0">
                <a:solidFill>
                  <a:schemeClr val="bg2"/>
                </a:solidFill>
                <a:ea typeface="ＭＳ Ｐゴシック" charset="0"/>
                <a:cs typeface="Arial" panose="020B0604020202020204" pitchFamily="34" charset="0"/>
              </a:rPr>
              <a:t> PACS Conference – session on standards</a:t>
            </a:r>
          </a:p>
          <a:p>
            <a:pPr eaLnBrk="1" hangingPunct="1"/>
            <a:r>
              <a:rPr lang="en-US" sz="1600" dirty="0">
                <a:solidFill>
                  <a:schemeClr val="bg2"/>
                </a:solidFill>
                <a:ea typeface="ＭＳ Ｐゴシック" charset="0"/>
                <a:cs typeface="Arial" panose="020B0604020202020204" pitchFamily="34" charset="0"/>
              </a:rPr>
              <a:t>1982 – AAPM Report 10 – Standard Format for Image Interchange</a:t>
            </a:r>
          </a:p>
          <a:p>
            <a:pPr eaLnBrk="1" hangingPunct="1"/>
            <a:r>
              <a:rPr lang="en-US" sz="1600" dirty="0">
                <a:solidFill>
                  <a:schemeClr val="bg2"/>
                </a:solidFill>
                <a:ea typeface="ＭＳ Ｐゴシック" charset="0"/>
                <a:cs typeface="Arial" panose="020B0604020202020204" pitchFamily="34" charset="0"/>
              </a:rPr>
              <a:t>1983 – ad hoc meeting between FDA, ACR &amp; NEMA</a:t>
            </a:r>
          </a:p>
          <a:p>
            <a:pPr eaLnBrk="1" hangingPunct="1"/>
            <a:r>
              <a:rPr lang="en-US" sz="1600" dirty="0">
                <a:solidFill>
                  <a:schemeClr val="bg2"/>
                </a:solidFill>
                <a:ea typeface="ＭＳ Ｐゴシック" charset="0"/>
                <a:cs typeface="Arial" panose="020B0604020202020204" pitchFamily="34" charset="0"/>
              </a:rPr>
              <a:t>1983 – 1</a:t>
            </a:r>
            <a:r>
              <a:rPr lang="en-US" sz="1600" baseline="30000" dirty="0">
                <a:solidFill>
                  <a:schemeClr val="bg2"/>
                </a:solidFill>
                <a:ea typeface="ＭＳ Ｐゴシック" charset="0"/>
                <a:cs typeface="Arial" panose="020B0604020202020204" pitchFamily="34" charset="0"/>
              </a:rPr>
              <a:t>st</a:t>
            </a:r>
            <a:r>
              <a:rPr lang="en-US" sz="1600" dirty="0">
                <a:solidFill>
                  <a:schemeClr val="bg2"/>
                </a:solidFill>
                <a:ea typeface="ＭＳ Ｐゴシック" charset="0"/>
                <a:cs typeface="Arial" panose="020B0604020202020204" pitchFamily="34" charset="0"/>
              </a:rPr>
              <a:t> meeting of ACR-NEMA “Digital Imaging and Communications Standards” </a:t>
            </a:r>
            <a:r>
              <a:rPr lang="en-US" sz="1600" dirty="0" err="1">
                <a:solidFill>
                  <a:schemeClr val="bg2"/>
                </a:solidFill>
                <a:ea typeface="ＭＳ Ｐゴシック" charset="0"/>
                <a:cs typeface="Arial" panose="020B0604020202020204" pitchFamily="34" charset="0"/>
              </a:rPr>
              <a:t>Cmte</a:t>
            </a:r>
            <a:endParaRPr lang="en-US" sz="1600" dirty="0">
              <a:solidFill>
                <a:schemeClr val="bg2"/>
              </a:solidFill>
              <a:ea typeface="ＭＳ Ｐゴシック" charset="0"/>
              <a:cs typeface="Arial" panose="020B0604020202020204" pitchFamily="34" charset="0"/>
            </a:endParaRPr>
          </a:p>
          <a:p>
            <a:pPr eaLnBrk="1" hangingPunct="1"/>
            <a:r>
              <a:rPr lang="en-US" sz="1600" dirty="0">
                <a:solidFill>
                  <a:schemeClr val="bg2"/>
                </a:solidFill>
                <a:ea typeface="ＭＳ Ｐゴシック" charset="0"/>
                <a:cs typeface="Arial" panose="020B0604020202020204" pitchFamily="34" charset="0"/>
              </a:rPr>
              <a:t>1985 – ACR-NEMA 300-1985 (“version 1.0”) issued</a:t>
            </a:r>
          </a:p>
          <a:p>
            <a:pPr eaLnBrk="1" hangingPunct="1"/>
            <a:r>
              <a:rPr lang="en-US" sz="1600" dirty="0">
                <a:ea typeface="ＭＳ Ｐゴシック" charset="0"/>
                <a:cs typeface="Arial" panose="020B0604020202020204" pitchFamily="34" charset="0"/>
              </a:rPr>
              <a:t>1985 – IEEE 802.3 Ethernet (based on 1976 Metcalfe)</a:t>
            </a:r>
          </a:p>
          <a:p>
            <a:pPr eaLnBrk="1" hangingPunct="1"/>
            <a:r>
              <a:rPr lang="en-US" sz="1600" dirty="0">
                <a:ea typeface="ＭＳ Ｐゴシック" charset="0"/>
                <a:cs typeface="Arial" panose="020B0604020202020204" pitchFamily="34" charset="0"/>
              </a:rPr>
              <a:t>1986 – Aldus TIFF (version 3; prior versions drafts only)</a:t>
            </a:r>
          </a:p>
          <a:p>
            <a:pPr eaLnBrk="1" hangingPunct="1"/>
            <a:r>
              <a:rPr lang="en-US" sz="1600" dirty="0">
                <a:ea typeface="ＭＳ Ｐゴシック" charset="0"/>
                <a:cs typeface="Arial" panose="020B0604020202020204" pitchFamily="34" charset="0"/>
              </a:rPr>
              <a:t>1987 – CompuServe GIF</a:t>
            </a:r>
          </a:p>
          <a:p>
            <a:pPr eaLnBrk="1" hangingPunct="1"/>
            <a:r>
              <a:rPr lang="en-US" sz="1600" dirty="0">
                <a:solidFill>
                  <a:srgbClr val="666699"/>
                </a:solidFill>
                <a:ea typeface="ＭＳ Ｐゴシック" charset="0"/>
                <a:cs typeface="Arial" panose="020B0604020202020204" pitchFamily="34" charset="0"/>
              </a:rPr>
              <a:t>1988 – </a:t>
            </a:r>
            <a:r>
              <a:rPr lang="en-US" sz="1600" dirty="0">
                <a:solidFill>
                  <a:srgbClr val="666699"/>
                </a:solidFill>
                <a:cs typeface="Arial" panose="020B0604020202020204" pitchFamily="34" charset="0"/>
              </a:rPr>
              <a:t>ACR-NEMA 300-1988</a:t>
            </a:r>
            <a:r>
              <a:rPr lang="en-US" sz="1600" dirty="0">
                <a:solidFill>
                  <a:srgbClr val="666699"/>
                </a:solidFill>
                <a:ea typeface="ＭＳ Ｐゴシック" charset="0"/>
                <a:cs typeface="Arial" panose="020B0604020202020204" pitchFamily="34" charset="0"/>
              </a:rPr>
              <a:t> (“version 2.0”) issued</a:t>
            </a:r>
            <a:endParaRPr lang="en-US" sz="1600" dirty="0">
              <a:solidFill>
                <a:srgbClr val="666699"/>
              </a:solidFill>
              <a:cs typeface="Arial" panose="020B0604020202020204" pitchFamily="34" charset="0"/>
            </a:endParaRPr>
          </a:p>
          <a:p>
            <a:pPr eaLnBrk="1" hangingPunct="1"/>
            <a:r>
              <a:rPr lang="en-US" sz="1600" dirty="0">
                <a:solidFill>
                  <a:srgbClr val="666699"/>
                </a:solidFill>
                <a:cs typeface="Arial" panose="020B0604020202020204" pitchFamily="34" charset="0"/>
              </a:rPr>
              <a:t>1990 – Inter-vendor testing of version 2.0 at Georgetown</a:t>
            </a:r>
          </a:p>
          <a:p>
            <a:pPr eaLnBrk="1" hangingPunct="1"/>
            <a:r>
              <a:rPr lang="en-US" sz="1600" dirty="0">
                <a:solidFill>
                  <a:srgbClr val="666699"/>
                </a:solidFill>
                <a:cs typeface="Arial" panose="020B0604020202020204" pitchFamily="34" charset="0"/>
              </a:rPr>
              <a:t>1992 – Trial of DICOM (“version 3.0) at RSNA</a:t>
            </a:r>
          </a:p>
          <a:p>
            <a:pPr eaLnBrk="1" hangingPunct="1"/>
            <a:r>
              <a:rPr lang="en-US" sz="1600" dirty="0">
                <a:cs typeface="Arial" panose="020B0604020202020204" pitchFamily="34" charset="0"/>
              </a:rPr>
              <a:t>1992 – JPEG (ITU T.81; ISO 10918-1 1994)</a:t>
            </a:r>
          </a:p>
          <a:p>
            <a:pPr eaLnBrk="1" hangingPunct="1"/>
            <a:r>
              <a:rPr lang="en-US" sz="1600" dirty="0">
                <a:solidFill>
                  <a:srgbClr val="666699"/>
                </a:solidFill>
                <a:cs typeface="Arial" panose="020B0604020202020204" pitchFamily="34" charset="0"/>
              </a:rPr>
              <a:t>1993 – DICOM 3.0 issued</a:t>
            </a:r>
            <a:endParaRPr lang="en-US" sz="1600" dirty="0">
              <a:solidFill>
                <a:srgbClr val="666699"/>
              </a:solidFill>
              <a:ea typeface="ＭＳ Ｐゴシック" charset="0"/>
              <a:cs typeface="Arial" panose="020B0604020202020204" pitchFamily="34" charset="0"/>
            </a:endParaRPr>
          </a:p>
        </p:txBody>
      </p:sp>
    </p:spTree>
    <p:extLst>
      <p:ext uri="{BB962C8B-B14F-4D97-AF65-F5344CB8AC3E}">
        <p14:creationId xmlns:p14="http://schemas.microsoft.com/office/powerpoint/2010/main" val="3798262200"/>
      </p:ext>
    </p:extLst>
  </p:cSld>
  <p:clrMapOvr>
    <a:masterClrMapping/>
  </p:clrMapOvr>
  <mc:AlternateContent xmlns:mc="http://schemas.openxmlformats.org/markup-compatibility/2006" xmlns:p14="http://schemas.microsoft.com/office/powerpoint/2010/main">
    <mc:Choice Requires="p14">
      <p:transition spd="slow" p14:dur="2000" advTm="64242"/>
    </mc:Choice>
    <mc:Fallback xmlns="">
      <p:transition spd="slow" advTm="6424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DICOM – Brief History</a:t>
            </a:r>
          </a:p>
        </p:txBody>
      </p:sp>
      <p:sp>
        <p:nvSpPr>
          <p:cNvPr id="3" name="Content Placeholder 2"/>
          <p:cNvSpPr>
            <a:spLocks noGrp="1"/>
          </p:cNvSpPr>
          <p:nvPr>
            <p:ph idx="1"/>
          </p:nvPr>
        </p:nvSpPr>
        <p:spPr/>
        <p:txBody>
          <a:bodyPr>
            <a:normAutofit/>
          </a:bodyPr>
          <a:lstStyle/>
          <a:p>
            <a:r>
              <a:rPr lang="en-US" sz="2000" dirty="0"/>
              <a:t>ACR-NEMA versions 1 and 2</a:t>
            </a:r>
          </a:p>
          <a:p>
            <a:pPr lvl="1"/>
            <a:r>
              <a:rPr lang="en-US" sz="1800" dirty="0"/>
              <a:t>50-pin 16 bit parallel interface</a:t>
            </a:r>
          </a:p>
          <a:p>
            <a:pPr lvl="1"/>
            <a:r>
              <a:rPr lang="en-US" sz="1800" dirty="0"/>
              <a:t>no network (assumed “network interface unit”)</a:t>
            </a:r>
          </a:p>
          <a:p>
            <a:pPr lvl="1"/>
            <a:r>
              <a:rPr lang="en-US" sz="1800" dirty="0"/>
              <a:t>layered</a:t>
            </a:r>
          </a:p>
          <a:p>
            <a:pPr lvl="1"/>
            <a:r>
              <a:rPr lang="en-US" sz="1800" dirty="0"/>
              <a:t>messages with commands and data</a:t>
            </a:r>
          </a:p>
          <a:p>
            <a:pPr lvl="1"/>
            <a:r>
              <a:rPr lang="en-US" sz="1800" dirty="0"/>
              <a:t>tag-value pairs</a:t>
            </a:r>
          </a:p>
          <a:p>
            <a:pPr lvl="1"/>
            <a:r>
              <a:rPr lang="en-US" sz="1800" dirty="0"/>
              <a:t>described patients, studies, images</a:t>
            </a:r>
          </a:p>
          <a:p>
            <a:pPr lvl="1"/>
            <a:r>
              <a:rPr lang="en-US" sz="1800" dirty="0"/>
              <a:t>described modality, acquisition, 3D position, etc.</a:t>
            </a:r>
          </a:p>
        </p:txBody>
      </p:sp>
    </p:spTree>
    <p:extLst>
      <p:ext uri="{BB962C8B-B14F-4D97-AF65-F5344CB8AC3E}">
        <p14:creationId xmlns:p14="http://schemas.microsoft.com/office/powerpoint/2010/main" val="1956834173"/>
      </p:ext>
    </p:extLst>
  </p:cSld>
  <p:clrMapOvr>
    <a:masterClrMapping/>
  </p:clrMapOvr>
  <mc:AlternateContent xmlns:mc="http://schemas.openxmlformats.org/markup-compatibility/2006" xmlns:p14="http://schemas.microsoft.com/office/powerpoint/2010/main">
    <mc:Choice Requires="p14">
      <p:transition spd="slow" p14:dur="2000" advTm="9542"/>
    </mc:Choice>
    <mc:Fallback xmlns="">
      <p:transition spd="slow" advTm="954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4-08-18 at 1.06.1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6" y="2538433"/>
            <a:ext cx="2809349" cy="3188389"/>
          </a:xfrm>
          <a:prstGeom prst="rect">
            <a:avLst/>
          </a:prstGeom>
        </p:spPr>
      </p:pic>
      <p:pic>
        <p:nvPicPr>
          <p:cNvPr id="8" name="Picture 7" descr="Screen Shot 2014-08-18 at 1.07.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5455" y="1118680"/>
            <a:ext cx="3733801" cy="1844330"/>
          </a:xfrm>
          <a:prstGeom prst="rect">
            <a:avLst/>
          </a:prstGeom>
        </p:spPr>
      </p:pic>
      <p:pic>
        <p:nvPicPr>
          <p:cNvPr id="9" name="Picture 8" descr="Screen Shot 2014-08-18 at 1.06.4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857" y="2916221"/>
            <a:ext cx="2119140" cy="2571264"/>
          </a:xfrm>
          <a:prstGeom prst="rect">
            <a:avLst/>
          </a:prstGeom>
        </p:spPr>
      </p:pic>
    </p:spTree>
    <p:extLst>
      <p:ext uri="{BB962C8B-B14F-4D97-AF65-F5344CB8AC3E}">
        <p14:creationId xmlns:p14="http://schemas.microsoft.com/office/powerpoint/2010/main" val="1959759076"/>
      </p:ext>
    </p:extLst>
  </p:cSld>
  <p:clrMapOvr>
    <a:masterClrMapping/>
  </p:clrMapOvr>
  <mc:AlternateContent xmlns:mc="http://schemas.openxmlformats.org/markup-compatibility/2006" xmlns:p14="http://schemas.microsoft.com/office/powerpoint/2010/main">
    <mc:Choice Requires="p14">
      <p:transition spd="slow" p14:dur="2000" advTm="1406"/>
    </mc:Choice>
    <mc:Fallback xmlns="">
      <p:transition spd="slow" advTm="140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4-08-18 at 1.0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790" y="1043299"/>
            <a:ext cx="5903931" cy="4774401"/>
          </a:xfrm>
          <a:prstGeom prst="rect">
            <a:avLst/>
          </a:prstGeom>
        </p:spPr>
      </p:pic>
    </p:spTree>
    <p:extLst>
      <p:ext uri="{BB962C8B-B14F-4D97-AF65-F5344CB8AC3E}">
        <p14:creationId xmlns:p14="http://schemas.microsoft.com/office/powerpoint/2010/main" val="3053310622"/>
      </p:ext>
    </p:extLst>
  </p:cSld>
  <p:clrMapOvr>
    <a:masterClrMapping/>
  </p:clrMapOvr>
  <mc:AlternateContent xmlns:mc="http://schemas.openxmlformats.org/markup-compatibility/2006" xmlns:p14="http://schemas.microsoft.com/office/powerpoint/2010/main">
    <mc:Choice Requires="p14">
      <p:transition spd="slow" p14:dur="2000" advTm="4900"/>
    </mc:Choice>
    <mc:Fallback xmlns="">
      <p:transition spd="slow" advTm="49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8-18 at 1.00.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790" y="1043299"/>
            <a:ext cx="5903931" cy="4774401"/>
          </a:xfrm>
          <a:prstGeom prst="rect">
            <a:avLst/>
          </a:prstGeom>
        </p:spPr>
      </p:pic>
      <p:sp>
        <p:nvSpPr>
          <p:cNvPr id="6" name="Rounded Rectangle 5"/>
          <p:cNvSpPr/>
          <p:nvPr/>
        </p:nvSpPr>
        <p:spPr bwMode="auto">
          <a:xfrm>
            <a:off x="1871281" y="3803653"/>
            <a:ext cx="8441125" cy="2108199"/>
          </a:xfrm>
          <a:prstGeom prst="roundRect">
            <a:avLst/>
          </a:prstGeom>
          <a:noFill/>
          <a:ln w="127000"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908400613"/>
      </p:ext>
    </p:extLst>
  </p:cSld>
  <p:clrMapOvr>
    <a:masterClrMapping/>
  </p:clrMapOvr>
  <mc:AlternateContent xmlns:mc="http://schemas.openxmlformats.org/markup-compatibility/2006" xmlns:p14="http://schemas.microsoft.com/office/powerpoint/2010/main">
    <mc:Choice Requires="p14">
      <p:transition spd="slow" p14:dur="2000" advTm="21848"/>
    </mc:Choice>
    <mc:Fallback xmlns="">
      <p:transition spd="slow" advTm="2184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DICOM – Brief History</a:t>
            </a:r>
          </a:p>
        </p:txBody>
      </p:sp>
      <p:sp>
        <p:nvSpPr>
          <p:cNvPr id="3" name="Content Placeholder 2"/>
          <p:cNvSpPr>
            <a:spLocks noGrp="1"/>
          </p:cNvSpPr>
          <p:nvPr>
            <p:ph idx="1"/>
          </p:nvPr>
        </p:nvSpPr>
        <p:spPr/>
        <p:txBody>
          <a:bodyPr>
            <a:normAutofit/>
          </a:bodyPr>
          <a:lstStyle/>
          <a:p>
            <a:r>
              <a:rPr lang="en-US" sz="2000" dirty="0">
                <a:solidFill>
                  <a:srgbClr val="666699"/>
                </a:solidFill>
              </a:rPr>
              <a:t>ACR-NEMA versions 1 and 2</a:t>
            </a:r>
          </a:p>
          <a:p>
            <a:pPr lvl="1"/>
            <a:r>
              <a:rPr lang="en-US" sz="1800" dirty="0">
                <a:solidFill>
                  <a:srgbClr val="666699"/>
                </a:solidFill>
              </a:rPr>
              <a:t>50-pin 16 bit parallel interface</a:t>
            </a:r>
          </a:p>
          <a:p>
            <a:pPr lvl="1"/>
            <a:r>
              <a:rPr lang="en-US" sz="1800" dirty="0">
                <a:solidFill>
                  <a:srgbClr val="666699"/>
                </a:solidFill>
              </a:rPr>
              <a:t>no network (assumed “network interface unit”)</a:t>
            </a:r>
          </a:p>
          <a:p>
            <a:pPr lvl="1"/>
            <a:r>
              <a:rPr lang="en-US" sz="1800" dirty="0">
                <a:solidFill>
                  <a:srgbClr val="666699"/>
                </a:solidFill>
              </a:rPr>
              <a:t>layered</a:t>
            </a:r>
          </a:p>
          <a:p>
            <a:pPr lvl="1"/>
            <a:r>
              <a:rPr lang="en-US" sz="1800" dirty="0"/>
              <a:t>messages with commands and data</a:t>
            </a:r>
          </a:p>
          <a:p>
            <a:pPr lvl="1"/>
            <a:r>
              <a:rPr lang="en-US" sz="1800" dirty="0"/>
              <a:t>tag-value pairs</a:t>
            </a:r>
          </a:p>
          <a:p>
            <a:pPr lvl="1"/>
            <a:r>
              <a:rPr lang="en-US" sz="1800" dirty="0"/>
              <a:t>described patients, studies, images</a:t>
            </a:r>
          </a:p>
          <a:p>
            <a:pPr lvl="1"/>
            <a:r>
              <a:rPr lang="en-US" sz="1800" dirty="0"/>
              <a:t>described modality, acquisition, 3D position, etc.</a:t>
            </a:r>
          </a:p>
          <a:p>
            <a:r>
              <a:rPr lang="en-US" sz="2000" dirty="0"/>
              <a:t>DICOM “3.0”</a:t>
            </a:r>
          </a:p>
          <a:p>
            <a:pPr lvl="1"/>
            <a:r>
              <a:rPr lang="en-US" sz="1800" dirty="0"/>
              <a:t>TCP/IP network protocol (and OSI semantics)</a:t>
            </a:r>
          </a:p>
          <a:p>
            <a:pPr lvl="1"/>
            <a:r>
              <a:rPr lang="en-US" sz="1800" dirty="0"/>
              <a:t>“object-oriented” description &amp; conformance</a:t>
            </a:r>
          </a:p>
        </p:txBody>
      </p:sp>
    </p:spTree>
    <p:extLst>
      <p:ext uri="{BB962C8B-B14F-4D97-AF65-F5344CB8AC3E}">
        <p14:creationId xmlns:p14="http://schemas.microsoft.com/office/powerpoint/2010/main" val="3926529569"/>
      </p:ext>
    </p:extLst>
  </p:cSld>
  <p:clrMapOvr>
    <a:masterClrMapping/>
  </p:clrMapOvr>
  <mc:AlternateContent xmlns:mc="http://schemas.openxmlformats.org/markup-compatibility/2006" xmlns:p14="http://schemas.microsoft.com/office/powerpoint/2010/main">
    <mc:Choice Requires="p14">
      <p:transition spd="slow" p14:dur="2000" advTm="45501"/>
    </mc:Choice>
    <mc:Fallback xmlns="">
      <p:transition spd="slow" advTm="4550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9FF-98F5-CD48-85B0-CA86F6F5A48B}"/>
              </a:ext>
            </a:extLst>
          </p:cNvPr>
          <p:cNvSpPr>
            <a:spLocks noGrp="1"/>
          </p:cNvSpPr>
          <p:nvPr>
            <p:ph type="title"/>
          </p:nvPr>
        </p:nvSpPr>
        <p:spPr/>
        <p:txBody>
          <a:bodyPr/>
          <a:lstStyle/>
          <a:p>
            <a:r>
              <a:rPr lang="en-US" dirty="0"/>
              <a:t>How DICOM differs (as a file format)</a:t>
            </a:r>
          </a:p>
        </p:txBody>
      </p:sp>
      <p:sp>
        <p:nvSpPr>
          <p:cNvPr id="3" name="Content Placeholder 2">
            <a:extLst>
              <a:ext uri="{FF2B5EF4-FFF2-40B4-BE49-F238E27FC236}">
                <a16:creationId xmlns:a16="http://schemas.microsoft.com/office/drawing/2014/main" id="{2C91377A-E8EE-EB46-813B-8F824E9EA966}"/>
              </a:ext>
            </a:extLst>
          </p:cNvPr>
          <p:cNvSpPr>
            <a:spLocks noGrp="1"/>
          </p:cNvSpPr>
          <p:nvPr>
            <p:ph idx="1"/>
          </p:nvPr>
        </p:nvSpPr>
        <p:spPr/>
        <p:txBody>
          <a:bodyPr/>
          <a:lstStyle/>
          <a:p>
            <a:r>
              <a:rPr lang="en-US" dirty="0"/>
              <a:t>DICOM dataset (PACS, message) embedded in file wrapper (PS3.10)</a:t>
            </a:r>
          </a:p>
          <a:p>
            <a:r>
              <a:rPr lang="en-US" dirty="0"/>
              <a:t>Clinical, acquisition and modality-specific information model</a:t>
            </a:r>
          </a:p>
          <a:p>
            <a:r>
              <a:rPr lang="en-US" dirty="0"/>
              <a:t>"Attributes" of "Modules" of "Information Objects" aka. metadata</a:t>
            </a:r>
          </a:p>
          <a:p>
            <a:r>
              <a:rPr lang="en-US" dirty="0"/>
              <a:t>Metadata to identify and describe</a:t>
            </a:r>
          </a:p>
          <a:p>
            <a:r>
              <a:rPr lang="en-US" dirty="0"/>
              <a:t>Metadata is embedded in each and every file</a:t>
            </a:r>
          </a:p>
          <a:p>
            <a:r>
              <a:rPr lang="en-US" dirty="0"/>
              <a:t>E.g., </a:t>
            </a:r>
            <a:r>
              <a:rPr lang="en-US" dirty="0" err="1"/>
              <a:t>PatientName</a:t>
            </a:r>
            <a:r>
              <a:rPr lang="en-US" dirty="0"/>
              <a:t>, </a:t>
            </a:r>
            <a:r>
              <a:rPr lang="en-US" dirty="0" err="1"/>
              <a:t>PatientID</a:t>
            </a:r>
            <a:r>
              <a:rPr lang="en-US" dirty="0"/>
              <a:t> (MRN)</a:t>
            </a:r>
          </a:p>
          <a:p>
            <a:r>
              <a:rPr lang="en-US" dirty="0"/>
              <a:t>Each dataset (file, instance) given a globally Unique Identifier (UID)</a:t>
            </a:r>
          </a:p>
          <a:p>
            <a:r>
              <a:rPr lang="en-US" dirty="0"/>
              <a:t>Grouping – commonality of higher level entity UIDs (Study, Series)</a:t>
            </a:r>
          </a:p>
        </p:txBody>
      </p:sp>
    </p:spTree>
    <p:extLst>
      <p:ext uri="{BB962C8B-B14F-4D97-AF65-F5344CB8AC3E}">
        <p14:creationId xmlns:p14="http://schemas.microsoft.com/office/powerpoint/2010/main" val="3458942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2E55853-7772-074B-8D86-AC3C5CF6C6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5253" y="6092"/>
            <a:ext cx="5081494" cy="6851908"/>
          </a:xfrm>
          <a:prstGeom prst="rect">
            <a:avLst/>
          </a:prstGeom>
        </p:spPr>
      </p:pic>
    </p:spTree>
    <p:extLst>
      <p:ext uri="{BB962C8B-B14F-4D97-AF65-F5344CB8AC3E}">
        <p14:creationId xmlns:p14="http://schemas.microsoft.com/office/powerpoint/2010/main" val="3223351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D1DC-AABC-0648-9C49-5224C6AB7FE0}"/>
              </a:ext>
            </a:extLst>
          </p:cNvPr>
          <p:cNvSpPr>
            <a:spLocks noGrp="1"/>
          </p:cNvSpPr>
          <p:nvPr>
            <p:ph type="title"/>
          </p:nvPr>
        </p:nvSpPr>
        <p:spPr/>
        <p:txBody>
          <a:bodyPr/>
          <a:lstStyle/>
          <a:p>
            <a:r>
              <a:rPr lang="en-US" dirty="0"/>
              <a:t>What DICOM inherited from legacy formats</a:t>
            </a:r>
          </a:p>
        </p:txBody>
      </p:sp>
      <p:sp>
        <p:nvSpPr>
          <p:cNvPr id="3" name="Content Placeholder 2">
            <a:extLst>
              <a:ext uri="{FF2B5EF4-FFF2-40B4-BE49-F238E27FC236}">
                <a16:creationId xmlns:a16="http://schemas.microsoft.com/office/drawing/2014/main" id="{6C8E0D16-B239-014B-B139-84C634F0C1E2}"/>
              </a:ext>
            </a:extLst>
          </p:cNvPr>
          <p:cNvSpPr>
            <a:spLocks noGrp="1"/>
          </p:cNvSpPr>
          <p:nvPr>
            <p:ph idx="1"/>
          </p:nvPr>
        </p:nvSpPr>
        <p:spPr/>
        <p:txBody>
          <a:bodyPr>
            <a:normAutofit lnSpcReduction="10000"/>
          </a:bodyPr>
          <a:lstStyle/>
          <a:p>
            <a:r>
              <a:rPr lang="en-US" dirty="0"/>
              <a:t>Major scanner vendors already had proprietary MR &amp; CT formats</a:t>
            </a:r>
          </a:p>
          <a:p>
            <a:pPr lvl="1"/>
            <a:r>
              <a:rPr lang="en-US" dirty="0"/>
              <a:t>GE Genesis (and others)</a:t>
            </a:r>
          </a:p>
          <a:p>
            <a:pPr lvl="1"/>
            <a:r>
              <a:rPr lang="en-US" dirty="0"/>
              <a:t>Siemens &amp; Philips – Standard Product Interconnect (SPI) – ACR-NEMA based</a:t>
            </a:r>
          </a:p>
          <a:p>
            <a:pPr lvl="1"/>
            <a:r>
              <a:rPr lang="en-US" dirty="0"/>
              <a:t>…</a:t>
            </a:r>
          </a:p>
          <a:p>
            <a:r>
              <a:rPr lang="en-US" dirty="0"/>
              <a:t>One instance (file) per reconstructed slice</a:t>
            </a:r>
          </a:p>
          <a:p>
            <a:r>
              <a:rPr lang="en-US" dirty="0"/>
              <a:t>Binary fixed layout or tag-value pair stream</a:t>
            </a:r>
          </a:p>
          <a:p>
            <a:r>
              <a:rPr lang="en-US" dirty="0"/>
              <a:t>Header usually embedded with pixel data</a:t>
            </a:r>
          </a:p>
          <a:p>
            <a:r>
              <a:rPr lang="en-US" dirty="0"/>
              <a:t>Composite entities – patient, study, acquisition, series, instance data</a:t>
            </a:r>
          </a:p>
          <a:p>
            <a:r>
              <a:rPr lang="en-US" dirty="0"/>
              <a:t>What was available from operator or pulse sequence and parameters</a:t>
            </a:r>
          </a:p>
          <a:p>
            <a:r>
              <a:rPr lang="en-US" dirty="0"/>
              <a:t>In general, predated "volume" acquisitions (or use cases for 3D)</a:t>
            </a:r>
          </a:p>
          <a:p>
            <a:pPr lvl="1"/>
            <a:endParaRPr lang="en-US" dirty="0"/>
          </a:p>
        </p:txBody>
      </p:sp>
    </p:spTree>
    <p:extLst>
      <p:ext uri="{BB962C8B-B14F-4D97-AF65-F5344CB8AC3E}">
        <p14:creationId xmlns:p14="http://schemas.microsoft.com/office/powerpoint/2010/main" val="2957790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B3D9A-F9ED-AA4D-8294-0BADB63DE98D}"/>
              </a:ext>
            </a:extLst>
          </p:cNvPr>
          <p:cNvSpPr>
            <a:spLocks noGrp="1"/>
          </p:cNvSpPr>
          <p:nvPr>
            <p:ph type="title"/>
          </p:nvPr>
        </p:nvSpPr>
        <p:spPr/>
        <p:txBody>
          <a:bodyPr/>
          <a:lstStyle/>
          <a:p>
            <a:r>
              <a:rPr lang="en-US" dirty="0"/>
              <a:t>Trying to do better – Enhanced </a:t>
            </a:r>
            <a:r>
              <a:rPr lang="en-US" dirty="0" err="1"/>
              <a:t>MultiFrame</a:t>
            </a:r>
            <a:endParaRPr lang="en-US" dirty="0"/>
          </a:p>
        </p:txBody>
      </p:sp>
      <p:sp>
        <p:nvSpPr>
          <p:cNvPr id="3" name="Content Placeholder 2">
            <a:extLst>
              <a:ext uri="{FF2B5EF4-FFF2-40B4-BE49-F238E27FC236}">
                <a16:creationId xmlns:a16="http://schemas.microsoft.com/office/drawing/2014/main" id="{D0AEAAC5-0A05-0246-9C24-87F2D712AD72}"/>
              </a:ext>
            </a:extLst>
          </p:cNvPr>
          <p:cNvSpPr>
            <a:spLocks noGrp="1"/>
          </p:cNvSpPr>
          <p:nvPr>
            <p:ph idx="1"/>
          </p:nvPr>
        </p:nvSpPr>
        <p:spPr/>
        <p:txBody>
          <a:bodyPr>
            <a:normAutofit fontScale="92500" lnSpcReduction="10000"/>
          </a:bodyPr>
          <a:lstStyle/>
          <a:p>
            <a:r>
              <a:rPr lang="en-US" dirty="0"/>
              <a:t>DICOM Sup 49 Enhanced MR Image Storage SOP Class (2002)</a:t>
            </a:r>
          </a:p>
          <a:p>
            <a:r>
              <a:rPr lang="en-US" dirty="0"/>
              <a:t>Allow multiple slices in one dataset (file)</a:t>
            </a:r>
          </a:p>
          <a:p>
            <a:r>
              <a:rPr lang="en-US" dirty="0"/>
              <a:t>Mechanism to factor out commonality of per-slice description</a:t>
            </a:r>
          </a:p>
          <a:p>
            <a:r>
              <a:rPr lang="en-US" dirty="0"/>
              <a:t>Make many more acquisition-related attributes mandatory</a:t>
            </a:r>
          </a:p>
          <a:p>
            <a:r>
              <a:rPr lang="en-US" dirty="0"/>
              <a:t>Make many more values standard codes (e.g., acquisition contrast)</a:t>
            </a:r>
          </a:p>
          <a:p>
            <a:r>
              <a:rPr lang="en-US" dirty="0"/>
              <a:t>More precise definition of timing (e.g., for perfusion)</a:t>
            </a:r>
          </a:p>
          <a:p>
            <a:r>
              <a:rPr lang="en-US" dirty="0"/>
              <a:t>Explicit specification of Dimensions (e.g., space, time, B value)</a:t>
            </a:r>
          </a:p>
          <a:p>
            <a:r>
              <a:rPr lang="en-US" dirty="0"/>
              <a:t>Separate quantitation from rendering pipeline (RWV from Windowing)</a:t>
            </a:r>
          </a:p>
          <a:p>
            <a:r>
              <a:rPr lang="en-US" dirty="0"/>
              <a:t>Miserable failure (MR) – significant adoption by only one vendor</a:t>
            </a:r>
          </a:p>
          <a:p>
            <a:r>
              <a:rPr lang="en-US" dirty="0"/>
              <a:t>Core of all new IODs, including segmentation, parametric maps</a:t>
            </a:r>
          </a:p>
        </p:txBody>
      </p:sp>
    </p:spTree>
    <p:extLst>
      <p:ext uri="{BB962C8B-B14F-4D97-AF65-F5344CB8AC3E}">
        <p14:creationId xmlns:p14="http://schemas.microsoft.com/office/powerpoint/2010/main" val="4072691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7173CBF-AACA-0647-B353-E2D6C870CFC3}"/>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8354F8B3-1622-924D-93DF-87A4C6A8C1E6}"/>
              </a:ext>
            </a:extLst>
          </p:cNvPr>
          <p:cNvPicPr>
            <a:picLocks noChangeAspect="1"/>
          </p:cNvPicPr>
          <p:nvPr/>
        </p:nvPicPr>
        <p:blipFill>
          <a:blip r:embed="rId2"/>
          <a:stretch>
            <a:fillRect/>
          </a:stretch>
        </p:blipFill>
        <p:spPr>
          <a:xfrm>
            <a:off x="4588086" y="0"/>
            <a:ext cx="6846435" cy="6858000"/>
          </a:xfrm>
          <a:prstGeom prst="rect">
            <a:avLst/>
          </a:prstGeom>
        </p:spPr>
      </p:pic>
      <p:sp>
        <p:nvSpPr>
          <p:cNvPr id="13" name="TextBox 12">
            <a:extLst>
              <a:ext uri="{FF2B5EF4-FFF2-40B4-BE49-F238E27FC236}">
                <a16:creationId xmlns:a16="http://schemas.microsoft.com/office/drawing/2014/main" id="{9E24457F-A83F-434A-9582-064D6CDAA90C}"/>
              </a:ext>
            </a:extLst>
          </p:cNvPr>
          <p:cNvSpPr txBox="1"/>
          <p:nvPr/>
        </p:nvSpPr>
        <p:spPr>
          <a:xfrm>
            <a:off x="8770871" y="5399902"/>
            <a:ext cx="3421129" cy="1107996"/>
          </a:xfrm>
          <a:prstGeom prst="rect">
            <a:avLst/>
          </a:prstGeom>
          <a:noFill/>
        </p:spPr>
        <p:txBody>
          <a:bodyPr wrap="none" rtlCol="0">
            <a:spAutoFit/>
          </a:bodyPr>
          <a:lstStyle/>
          <a:p>
            <a:r>
              <a:rPr lang="en-US" sz="6600" b="1" i="1" dirty="0">
                <a:solidFill>
                  <a:schemeClr val="bg1">
                    <a:lumMod val="95000"/>
                  </a:schemeClr>
                </a:solidFill>
                <a:latin typeface="Cooper Std Black" panose="0208090304030B020404" pitchFamily="18" charset="77"/>
              </a:rPr>
              <a:t>Format</a:t>
            </a:r>
          </a:p>
        </p:txBody>
      </p:sp>
      <p:cxnSp>
        <p:nvCxnSpPr>
          <p:cNvPr id="14" name="Straight Connector 13">
            <a:extLst>
              <a:ext uri="{FF2B5EF4-FFF2-40B4-BE49-F238E27FC236}">
                <a16:creationId xmlns:a16="http://schemas.microsoft.com/office/drawing/2014/main" id="{3CB6F5FD-D642-E040-821D-A23389C9BEB0}"/>
              </a:ext>
            </a:extLst>
          </p:cNvPr>
          <p:cNvCxnSpPr>
            <a:cxnSpLocks/>
          </p:cNvCxnSpPr>
          <p:nvPr/>
        </p:nvCxnSpPr>
        <p:spPr>
          <a:xfrm flipV="1">
            <a:off x="7862297" y="4587750"/>
            <a:ext cx="2977978" cy="939112"/>
          </a:xfrm>
          <a:prstGeom prst="line">
            <a:avLst/>
          </a:prstGeom>
          <a:ln w="2159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884ACB8-ECBA-674F-8408-8238DC14031C}"/>
              </a:ext>
            </a:extLst>
          </p:cNvPr>
          <p:cNvPicPr>
            <a:picLocks noChangeAspect="1"/>
          </p:cNvPicPr>
          <p:nvPr/>
        </p:nvPicPr>
        <p:blipFill>
          <a:blip r:embed="rId3"/>
          <a:stretch>
            <a:fillRect/>
          </a:stretch>
        </p:blipFill>
        <p:spPr>
          <a:xfrm>
            <a:off x="86498" y="98856"/>
            <a:ext cx="4394847" cy="1388649"/>
          </a:xfrm>
          <a:prstGeom prst="rect">
            <a:avLst/>
          </a:prstGeom>
        </p:spPr>
      </p:pic>
      <p:sp>
        <p:nvSpPr>
          <p:cNvPr id="19" name="TextBox 18">
            <a:extLst>
              <a:ext uri="{FF2B5EF4-FFF2-40B4-BE49-F238E27FC236}">
                <a16:creationId xmlns:a16="http://schemas.microsoft.com/office/drawing/2014/main" id="{A2198E78-5BB4-FF4F-8406-B61647C09D89}"/>
              </a:ext>
            </a:extLst>
          </p:cNvPr>
          <p:cNvSpPr txBox="1"/>
          <p:nvPr/>
        </p:nvSpPr>
        <p:spPr>
          <a:xfrm>
            <a:off x="174812" y="6414246"/>
            <a:ext cx="4087905" cy="307777"/>
          </a:xfrm>
          <a:prstGeom prst="rect">
            <a:avLst/>
          </a:prstGeom>
          <a:noFill/>
        </p:spPr>
        <p:txBody>
          <a:bodyPr wrap="square" rtlCol="0">
            <a:spAutoFit/>
          </a:bodyPr>
          <a:lstStyle/>
          <a:p>
            <a:r>
              <a:rPr lang="en-US" sz="1400" i="1" dirty="0">
                <a:solidFill>
                  <a:schemeClr val="bg1"/>
                </a:solidFill>
                <a:hlinkClick r:id="rId4">
                  <a:extLst>
                    <a:ext uri="{A12FA001-AC4F-418D-AE19-62706E023703}">
                      <ahyp:hlinkClr xmlns:ahyp="http://schemas.microsoft.com/office/drawing/2018/hyperlinkcolor" val="tx"/>
                    </a:ext>
                  </a:extLst>
                </a:hlinkClick>
              </a:rPr>
              <a:t>http://</a:t>
            </a:r>
            <a:r>
              <a:rPr lang="en-US" sz="1400" i="1" dirty="0" err="1">
                <a:solidFill>
                  <a:schemeClr val="bg1"/>
                </a:solidFill>
                <a:hlinkClick r:id="rId4">
                  <a:extLst>
                    <a:ext uri="{A12FA001-AC4F-418D-AE19-62706E023703}">
                      <ahyp:hlinkClr xmlns:ahyp="http://schemas.microsoft.com/office/drawing/2018/hyperlinkcolor" val="tx"/>
                    </a:ext>
                  </a:extLst>
                </a:hlinkClick>
              </a:rPr>
              <a:t>en.wikipedia.org</a:t>
            </a:r>
            <a:r>
              <a:rPr lang="en-US" sz="1400" i="1" dirty="0">
                <a:solidFill>
                  <a:schemeClr val="bg1"/>
                </a:solidFill>
                <a:hlinkClick r:id="rId4">
                  <a:extLst>
                    <a:ext uri="{A12FA001-AC4F-418D-AE19-62706E023703}">
                      <ahyp:hlinkClr xmlns:ahyp="http://schemas.microsoft.com/office/drawing/2018/hyperlinkcolor" val="tx"/>
                    </a:ext>
                  </a:extLst>
                </a:hlinkClick>
              </a:rPr>
              <a:t>/wiki/</a:t>
            </a:r>
            <a:r>
              <a:rPr lang="en-US" sz="1400" i="1" dirty="0" err="1">
                <a:solidFill>
                  <a:schemeClr val="bg1"/>
                </a:solidFill>
                <a:hlinkClick r:id="rId4">
                  <a:extLst>
                    <a:ext uri="{A12FA001-AC4F-418D-AE19-62706E023703}">
                      <ahyp:hlinkClr xmlns:ahyp="http://schemas.microsoft.com/office/drawing/2018/hyperlinkcolor" val="tx"/>
                    </a:ext>
                  </a:extLst>
                </a:hlinkClick>
              </a:rPr>
              <a:t>More_Than_a_Feeling</a:t>
            </a:r>
            <a:endParaRPr lang="en-US" sz="1400" i="1" dirty="0">
              <a:solidFill>
                <a:schemeClr val="bg1"/>
              </a:solidFill>
            </a:endParaRPr>
          </a:p>
        </p:txBody>
      </p:sp>
    </p:spTree>
    <p:extLst>
      <p:ext uri="{BB962C8B-B14F-4D97-AF65-F5344CB8AC3E}">
        <p14:creationId xmlns:p14="http://schemas.microsoft.com/office/powerpoint/2010/main" val="3614308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B27E7198-E640-D94A-B206-C0DD83830800}"/>
              </a:ext>
            </a:extLst>
          </p:cNvPr>
          <p:cNvSpPr>
            <a:spLocks noChangeArrowheads="1"/>
          </p:cNvSpPr>
          <p:nvPr/>
        </p:nvSpPr>
        <p:spPr bwMode="auto">
          <a:xfrm>
            <a:off x="4110038" y="5565775"/>
            <a:ext cx="1460500" cy="3683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51" name="Rectangle 3">
            <a:extLst>
              <a:ext uri="{FF2B5EF4-FFF2-40B4-BE49-F238E27FC236}">
                <a16:creationId xmlns:a16="http://schemas.microsoft.com/office/drawing/2014/main" id="{D3BF7311-55C4-5D42-B0B8-2DB3F2F0A7D7}"/>
              </a:ext>
            </a:extLst>
          </p:cNvPr>
          <p:cNvSpPr>
            <a:spLocks noChangeArrowheads="1"/>
          </p:cNvSpPr>
          <p:nvPr/>
        </p:nvSpPr>
        <p:spPr bwMode="auto">
          <a:xfrm>
            <a:off x="5295900" y="6038850"/>
            <a:ext cx="274638" cy="368300"/>
          </a:xfrm>
          <a:prstGeom prst="rect">
            <a:avLst/>
          </a:prstGeom>
          <a:solidFill>
            <a:srgbClr val="E002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52" name="Text Box 4">
            <a:extLst>
              <a:ext uri="{FF2B5EF4-FFF2-40B4-BE49-F238E27FC236}">
                <a16:creationId xmlns:a16="http://schemas.microsoft.com/office/drawing/2014/main" id="{1F509E4F-6AE1-9445-854C-3D418A8206DA}"/>
              </a:ext>
            </a:extLst>
          </p:cNvPr>
          <p:cNvSpPr txBox="1">
            <a:spLocks noChangeArrowheads="1"/>
          </p:cNvSpPr>
          <p:nvPr/>
        </p:nvSpPr>
        <p:spPr bwMode="auto">
          <a:xfrm>
            <a:off x="5713414" y="5581651"/>
            <a:ext cx="28463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itchFamily="2" charset="0"/>
              </a:rPr>
              <a:t>Dataset (attributes+pixels)</a:t>
            </a:r>
            <a:endParaRPr lang="en-US" altLang="en-US">
              <a:latin typeface="Times" pitchFamily="2" charset="0"/>
            </a:endParaRPr>
          </a:p>
        </p:txBody>
      </p:sp>
      <p:sp>
        <p:nvSpPr>
          <p:cNvPr id="27653" name="Text Box 5">
            <a:extLst>
              <a:ext uri="{FF2B5EF4-FFF2-40B4-BE49-F238E27FC236}">
                <a16:creationId xmlns:a16="http://schemas.microsoft.com/office/drawing/2014/main" id="{2AF9587C-4216-1A41-8E0B-38854306B9C1}"/>
              </a:ext>
            </a:extLst>
          </p:cNvPr>
          <p:cNvSpPr txBox="1">
            <a:spLocks noChangeArrowheads="1"/>
          </p:cNvSpPr>
          <p:nvPr/>
        </p:nvSpPr>
        <p:spPr bwMode="auto">
          <a:xfrm>
            <a:off x="5734050" y="6054726"/>
            <a:ext cx="4033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itchFamily="2" charset="0"/>
              </a:rPr>
              <a:t>C-Store response (acknowledgement)</a:t>
            </a:r>
            <a:endParaRPr lang="en-US" altLang="en-US">
              <a:latin typeface="Times" pitchFamily="2" charset="0"/>
            </a:endParaRPr>
          </a:p>
        </p:txBody>
      </p:sp>
      <p:sp>
        <p:nvSpPr>
          <p:cNvPr id="27654" name="Line 6">
            <a:extLst>
              <a:ext uri="{FF2B5EF4-FFF2-40B4-BE49-F238E27FC236}">
                <a16:creationId xmlns:a16="http://schemas.microsoft.com/office/drawing/2014/main" id="{4E31022C-E458-A74C-A702-0886EDAB014C}"/>
              </a:ext>
            </a:extLst>
          </p:cNvPr>
          <p:cNvSpPr>
            <a:spLocks noChangeShapeType="1"/>
          </p:cNvSpPr>
          <p:nvPr/>
        </p:nvSpPr>
        <p:spPr bwMode="auto">
          <a:xfrm>
            <a:off x="2351089" y="4795838"/>
            <a:ext cx="7596187"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655" name="Rectangle 7">
            <a:extLst>
              <a:ext uri="{FF2B5EF4-FFF2-40B4-BE49-F238E27FC236}">
                <a16:creationId xmlns:a16="http://schemas.microsoft.com/office/drawing/2014/main" id="{DC9FA87B-BA73-534C-9343-8DCBE8E72A7B}"/>
              </a:ext>
            </a:extLst>
          </p:cNvPr>
          <p:cNvSpPr>
            <a:spLocks noChangeArrowheads="1"/>
          </p:cNvSpPr>
          <p:nvPr/>
        </p:nvSpPr>
        <p:spPr bwMode="auto">
          <a:xfrm>
            <a:off x="5297489" y="5060950"/>
            <a:ext cx="274637" cy="368300"/>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56" name="Text Box 8">
            <a:extLst>
              <a:ext uri="{FF2B5EF4-FFF2-40B4-BE49-F238E27FC236}">
                <a16:creationId xmlns:a16="http://schemas.microsoft.com/office/drawing/2014/main" id="{A6C99FEE-8208-2F49-B0B4-5E50AC7E307F}"/>
              </a:ext>
            </a:extLst>
          </p:cNvPr>
          <p:cNvSpPr txBox="1">
            <a:spLocks noChangeArrowheads="1"/>
          </p:cNvSpPr>
          <p:nvPr/>
        </p:nvSpPr>
        <p:spPr bwMode="auto">
          <a:xfrm>
            <a:off x="5735638" y="5076826"/>
            <a:ext cx="1797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itchFamily="2" charset="0"/>
              </a:rPr>
              <a:t>C-Store request</a:t>
            </a:r>
            <a:endParaRPr lang="en-US" altLang="en-US">
              <a:latin typeface="Times" pitchFamily="2" charset="0"/>
            </a:endParaRPr>
          </a:p>
        </p:txBody>
      </p:sp>
      <p:sp>
        <p:nvSpPr>
          <p:cNvPr id="27657" name="Text Box 9">
            <a:extLst>
              <a:ext uri="{FF2B5EF4-FFF2-40B4-BE49-F238E27FC236}">
                <a16:creationId xmlns:a16="http://schemas.microsoft.com/office/drawing/2014/main" id="{C004C2F9-27E8-7D4C-9168-D8C126B9C8FF}"/>
              </a:ext>
            </a:extLst>
          </p:cNvPr>
          <p:cNvSpPr txBox="1">
            <a:spLocks noChangeArrowheads="1"/>
          </p:cNvSpPr>
          <p:nvPr/>
        </p:nvSpPr>
        <p:spPr bwMode="auto">
          <a:xfrm>
            <a:off x="2671763" y="2984500"/>
            <a:ext cx="635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UIDs</a:t>
            </a:r>
          </a:p>
        </p:txBody>
      </p:sp>
      <p:sp>
        <p:nvSpPr>
          <p:cNvPr id="27658" name="Text Box 10">
            <a:extLst>
              <a:ext uri="{FF2B5EF4-FFF2-40B4-BE49-F238E27FC236}">
                <a16:creationId xmlns:a16="http://schemas.microsoft.com/office/drawing/2014/main" id="{C425BE20-4016-8540-B02E-880069615579}"/>
              </a:ext>
            </a:extLst>
          </p:cNvPr>
          <p:cNvSpPr txBox="1">
            <a:spLocks noChangeArrowheads="1"/>
          </p:cNvSpPr>
          <p:nvPr/>
        </p:nvSpPr>
        <p:spPr bwMode="auto">
          <a:xfrm>
            <a:off x="3492500" y="4375150"/>
            <a:ext cx="20335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600"/>
              <a:t>Store, parse, check</a:t>
            </a:r>
          </a:p>
        </p:txBody>
      </p:sp>
      <p:cxnSp>
        <p:nvCxnSpPr>
          <p:cNvPr id="27659" name="AutoShape 11">
            <a:extLst>
              <a:ext uri="{FF2B5EF4-FFF2-40B4-BE49-F238E27FC236}">
                <a16:creationId xmlns:a16="http://schemas.microsoft.com/office/drawing/2014/main" id="{E339F96C-1265-DF4B-BB4B-9C5EDE405F5D}"/>
              </a:ext>
            </a:extLst>
          </p:cNvPr>
          <p:cNvCxnSpPr>
            <a:cxnSpLocks noChangeShapeType="1"/>
            <a:stCxn id="27699" idx="3"/>
            <a:endCxn id="27688" idx="1"/>
          </p:cNvCxnSpPr>
          <p:nvPr/>
        </p:nvCxnSpPr>
        <p:spPr bwMode="auto">
          <a:xfrm flipV="1">
            <a:off x="4808539" y="3813176"/>
            <a:ext cx="276225" cy="11113"/>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7660" name="AutoShape 12">
            <a:extLst>
              <a:ext uri="{FF2B5EF4-FFF2-40B4-BE49-F238E27FC236}">
                <a16:creationId xmlns:a16="http://schemas.microsoft.com/office/drawing/2014/main" id="{A5077982-611A-574A-BA16-7561FA0EFA70}"/>
              </a:ext>
            </a:extLst>
          </p:cNvPr>
          <p:cNvCxnSpPr>
            <a:cxnSpLocks noChangeShapeType="1"/>
            <a:stCxn id="27689" idx="3"/>
            <a:endCxn id="27680" idx="1"/>
          </p:cNvCxnSpPr>
          <p:nvPr/>
        </p:nvCxnSpPr>
        <p:spPr bwMode="auto">
          <a:xfrm>
            <a:off x="7623176" y="3814763"/>
            <a:ext cx="252413" cy="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7661" name="Rectangle 13">
            <a:extLst>
              <a:ext uri="{FF2B5EF4-FFF2-40B4-BE49-F238E27FC236}">
                <a16:creationId xmlns:a16="http://schemas.microsoft.com/office/drawing/2014/main" id="{55BFDFA7-45BD-4A4A-96CA-15793F7B3DB3}"/>
              </a:ext>
            </a:extLst>
          </p:cNvPr>
          <p:cNvSpPr>
            <a:spLocks noChangeArrowheads="1"/>
          </p:cNvSpPr>
          <p:nvPr/>
        </p:nvSpPr>
        <p:spPr bwMode="auto">
          <a:xfrm>
            <a:off x="1685926" y="312738"/>
            <a:ext cx="385763" cy="4056062"/>
          </a:xfrm>
          <a:prstGeom prst="rect">
            <a:avLst/>
          </a:prstGeom>
          <a:solidFill>
            <a:srgbClr val="7390AA"/>
          </a:solidFill>
          <a:ln w="12700">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600"/>
              <a:t>A</a:t>
            </a:r>
            <a:br>
              <a:rPr lang="en-US" altLang="en-US" sz="1600"/>
            </a:br>
            <a:r>
              <a:rPr lang="en-US" altLang="en-US" sz="1600"/>
              <a:t>s</a:t>
            </a:r>
            <a:br>
              <a:rPr lang="en-US" altLang="en-US" sz="1600"/>
            </a:br>
            <a:r>
              <a:rPr lang="en-US" altLang="en-US" sz="1600"/>
              <a:t>s</a:t>
            </a:r>
            <a:br>
              <a:rPr lang="en-US" altLang="en-US" sz="1600"/>
            </a:br>
            <a:r>
              <a:rPr lang="en-US" altLang="en-US" sz="1600"/>
              <a:t>o</a:t>
            </a:r>
            <a:br>
              <a:rPr lang="en-US" altLang="en-US" sz="1600"/>
            </a:br>
            <a:r>
              <a:rPr lang="en-US" altLang="en-US" sz="1600"/>
              <a:t>c</a:t>
            </a:r>
            <a:br>
              <a:rPr lang="en-US" altLang="en-US" sz="1600"/>
            </a:br>
            <a:r>
              <a:rPr lang="en-US" altLang="en-US" sz="1600"/>
              <a:t>i</a:t>
            </a:r>
            <a:br>
              <a:rPr lang="en-US" altLang="en-US" sz="1600"/>
            </a:br>
            <a:r>
              <a:rPr lang="en-US" altLang="en-US" sz="1600"/>
              <a:t>a</a:t>
            </a:r>
            <a:br>
              <a:rPr lang="en-US" altLang="en-US" sz="1600"/>
            </a:br>
            <a:r>
              <a:rPr lang="en-US" altLang="en-US" sz="1600"/>
              <a:t>t</a:t>
            </a:r>
            <a:br>
              <a:rPr lang="en-US" altLang="en-US" sz="1600"/>
            </a:br>
            <a:r>
              <a:rPr lang="en-US" altLang="en-US" sz="1600"/>
              <a:t>i</a:t>
            </a:r>
            <a:br>
              <a:rPr lang="en-US" altLang="en-US" sz="1600"/>
            </a:br>
            <a:r>
              <a:rPr lang="en-US" altLang="en-US" sz="1600"/>
              <a:t>o</a:t>
            </a:r>
            <a:br>
              <a:rPr lang="en-US" altLang="en-US" sz="1600"/>
            </a:br>
            <a:r>
              <a:rPr lang="en-US" altLang="en-US" sz="1600"/>
              <a:t>n</a:t>
            </a:r>
            <a:br>
              <a:rPr lang="en-US" altLang="en-US" sz="1600"/>
            </a:br>
            <a:endParaRPr lang="en-US" altLang="en-US" sz="1600"/>
          </a:p>
        </p:txBody>
      </p:sp>
      <p:sp>
        <p:nvSpPr>
          <p:cNvPr id="27662" name="Rectangle 14">
            <a:extLst>
              <a:ext uri="{FF2B5EF4-FFF2-40B4-BE49-F238E27FC236}">
                <a16:creationId xmlns:a16="http://schemas.microsoft.com/office/drawing/2014/main" id="{53D7104E-2B14-EC40-B364-368692C3B6AD}"/>
              </a:ext>
            </a:extLst>
          </p:cNvPr>
          <p:cNvSpPr>
            <a:spLocks noChangeArrowheads="1"/>
          </p:cNvSpPr>
          <p:nvPr/>
        </p:nvSpPr>
        <p:spPr bwMode="auto">
          <a:xfrm>
            <a:off x="4105275" y="5565775"/>
            <a:ext cx="287338" cy="368300"/>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27663" name="Group 15">
            <a:extLst>
              <a:ext uri="{FF2B5EF4-FFF2-40B4-BE49-F238E27FC236}">
                <a16:creationId xmlns:a16="http://schemas.microsoft.com/office/drawing/2014/main" id="{AFD48B1B-5E69-6246-BB38-20C849672AD5}"/>
              </a:ext>
            </a:extLst>
          </p:cNvPr>
          <p:cNvGrpSpPr>
            <a:grpSpLocks/>
          </p:cNvGrpSpPr>
          <p:nvPr/>
        </p:nvGrpSpPr>
        <p:grpSpPr bwMode="auto">
          <a:xfrm>
            <a:off x="2193926" y="2544763"/>
            <a:ext cx="2614613" cy="1465262"/>
            <a:chOff x="422" y="1603"/>
            <a:chExt cx="1647" cy="923"/>
          </a:xfrm>
        </p:grpSpPr>
        <p:cxnSp>
          <p:nvCxnSpPr>
            <p:cNvPr id="27696" name="AutoShape 16">
              <a:extLst>
                <a:ext uri="{FF2B5EF4-FFF2-40B4-BE49-F238E27FC236}">
                  <a16:creationId xmlns:a16="http://schemas.microsoft.com/office/drawing/2014/main" id="{9371FA4A-3EBA-4446-AA3B-2247D14ABFD7}"/>
                </a:ext>
              </a:extLst>
            </p:cNvPr>
            <p:cNvCxnSpPr>
              <a:cxnSpLocks noChangeShapeType="1"/>
              <a:endCxn id="27702" idx="4"/>
            </p:cNvCxnSpPr>
            <p:nvPr/>
          </p:nvCxnSpPr>
          <p:spPr bwMode="auto">
            <a:xfrm rot="10800000">
              <a:off x="700" y="1786"/>
              <a:ext cx="1038" cy="609"/>
            </a:xfrm>
            <a:prstGeom prst="bentConnector3">
              <a:avLst>
                <a:gd name="adj1" fmla="val 1056"/>
              </a:avLst>
            </a:prstGeom>
            <a:noFill/>
            <a:ln w="76200">
              <a:solidFill>
                <a:srgbClr val="9B9CAA"/>
              </a:solidFill>
              <a:miter lim="800000"/>
              <a:headEnd/>
              <a:tailEnd type="triangle" w="med" len="med"/>
            </a:ln>
            <a:extLst>
              <a:ext uri="{909E8E84-426E-40DD-AFC4-6F175D3DCCD1}">
                <a14:hiddenFill xmlns:a14="http://schemas.microsoft.com/office/drawing/2010/main">
                  <a:noFill/>
                </a14:hiddenFill>
              </a:ext>
            </a:extLst>
          </p:spPr>
        </p:cxnSp>
        <p:cxnSp>
          <p:nvCxnSpPr>
            <p:cNvPr id="27697" name="AutoShape 17">
              <a:extLst>
                <a:ext uri="{FF2B5EF4-FFF2-40B4-BE49-F238E27FC236}">
                  <a16:creationId xmlns:a16="http://schemas.microsoft.com/office/drawing/2014/main" id="{C50F4F61-87FB-3C4E-8CC7-88517CA7DEF2}"/>
                </a:ext>
              </a:extLst>
            </p:cNvPr>
            <p:cNvCxnSpPr>
              <a:cxnSpLocks noChangeShapeType="1"/>
              <a:stCxn id="27702" idx="3"/>
              <a:endCxn id="27698" idx="0"/>
            </p:cNvCxnSpPr>
            <p:nvPr/>
          </p:nvCxnSpPr>
          <p:spPr bwMode="auto">
            <a:xfrm flipH="1">
              <a:off x="557" y="1969"/>
              <a:ext cx="4" cy="323"/>
            </a:xfrm>
            <a:prstGeom prst="straightConnector1">
              <a:avLst/>
            </a:prstGeom>
            <a:noFill/>
            <a:ln w="76200">
              <a:solidFill>
                <a:srgbClr val="9B9CAA"/>
              </a:solidFill>
              <a:round/>
              <a:headEnd/>
              <a:tailEnd type="triangle" w="med" len="med"/>
            </a:ln>
            <a:extLst>
              <a:ext uri="{909E8E84-426E-40DD-AFC4-6F175D3DCCD1}">
                <a14:hiddenFill xmlns:a14="http://schemas.microsoft.com/office/drawing/2010/main">
                  <a:noFill/>
                </a14:hiddenFill>
              </a:ext>
            </a:extLst>
          </p:spPr>
        </p:cxnSp>
        <p:sp>
          <p:nvSpPr>
            <p:cNvPr id="27698" name="Rectangle 18">
              <a:extLst>
                <a:ext uri="{FF2B5EF4-FFF2-40B4-BE49-F238E27FC236}">
                  <a16:creationId xmlns:a16="http://schemas.microsoft.com/office/drawing/2014/main" id="{0C250204-658E-294E-871B-23435515265E}"/>
                </a:ext>
              </a:extLst>
            </p:cNvPr>
            <p:cNvSpPr>
              <a:spLocks noChangeArrowheads="1"/>
            </p:cNvSpPr>
            <p:nvPr/>
          </p:nvSpPr>
          <p:spPr bwMode="auto">
            <a:xfrm>
              <a:off x="470" y="2292"/>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99" name="Rectangle 19">
              <a:extLst>
                <a:ext uri="{FF2B5EF4-FFF2-40B4-BE49-F238E27FC236}">
                  <a16:creationId xmlns:a16="http://schemas.microsoft.com/office/drawing/2014/main" id="{E8E68ACF-939B-BC4C-BDC3-0191083DBE7C}"/>
                </a:ext>
              </a:extLst>
            </p:cNvPr>
            <p:cNvSpPr>
              <a:spLocks noChangeArrowheads="1"/>
            </p:cNvSpPr>
            <p:nvPr/>
          </p:nvSpPr>
          <p:spPr bwMode="auto">
            <a:xfrm>
              <a:off x="1896" y="2293"/>
              <a:ext cx="173" cy="232"/>
            </a:xfrm>
            <a:prstGeom prst="rect">
              <a:avLst/>
            </a:prstGeom>
            <a:solidFill>
              <a:srgbClr val="E002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cxnSp>
          <p:nvCxnSpPr>
            <p:cNvPr id="27700" name="AutoShape 20">
              <a:extLst>
                <a:ext uri="{FF2B5EF4-FFF2-40B4-BE49-F238E27FC236}">
                  <a16:creationId xmlns:a16="http://schemas.microsoft.com/office/drawing/2014/main" id="{06324DDA-0D3B-C842-B10B-EF136F772BDB}"/>
                </a:ext>
              </a:extLst>
            </p:cNvPr>
            <p:cNvCxnSpPr>
              <a:cxnSpLocks noChangeShapeType="1"/>
              <a:stCxn id="27704" idx="3"/>
              <a:endCxn id="27699" idx="2"/>
            </p:cNvCxnSpPr>
            <p:nvPr/>
          </p:nvCxnSpPr>
          <p:spPr bwMode="auto">
            <a:xfrm>
              <a:off x="1585" y="2409"/>
              <a:ext cx="398" cy="116"/>
            </a:xfrm>
            <a:prstGeom prst="bentConnector4">
              <a:avLst>
                <a:gd name="adj1" fmla="val 38944"/>
                <a:gd name="adj2" fmla="val 22413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701" name="AutoShape 21">
              <a:extLst>
                <a:ext uri="{FF2B5EF4-FFF2-40B4-BE49-F238E27FC236}">
                  <a16:creationId xmlns:a16="http://schemas.microsoft.com/office/drawing/2014/main" id="{C140ECFE-D0FC-DD48-8D06-1FCB9E348250}"/>
                </a:ext>
              </a:extLst>
            </p:cNvPr>
            <p:cNvCxnSpPr>
              <a:cxnSpLocks noChangeShapeType="1"/>
              <a:stCxn id="27704" idx="0"/>
              <a:endCxn id="27698" idx="0"/>
            </p:cNvCxnSpPr>
            <p:nvPr/>
          </p:nvCxnSpPr>
          <p:spPr bwMode="auto">
            <a:xfrm rot="5400000" flipH="1">
              <a:off x="840" y="2009"/>
              <a:ext cx="1" cy="568"/>
            </a:xfrm>
            <a:prstGeom prst="bentConnector3">
              <a:avLst>
                <a:gd name="adj1" fmla="val 1450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7702" name="AutoShape 22">
              <a:extLst>
                <a:ext uri="{FF2B5EF4-FFF2-40B4-BE49-F238E27FC236}">
                  <a16:creationId xmlns:a16="http://schemas.microsoft.com/office/drawing/2014/main" id="{6EFD5585-0C63-E741-8E6F-9421A8D74A13}"/>
                </a:ext>
              </a:extLst>
            </p:cNvPr>
            <p:cNvSpPr>
              <a:spLocks noChangeArrowheads="1"/>
            </p:cNvSpPr>
            <p:nvPr/>
          </p:nvSpPr>
          <p:spPr bwMode="auto">
            <a:xfrm>
              <a:off x="422" y="1603"/>
              <a:ext cx="278" cy="366"/>
            </a:xfrm>
            <a:prstGeom prst="can">
              <a:avLst>
                <a:gd name="adj" fmla="val 32914"/>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DB</a:t>
              </a:r>
            </a:p>
          </p:txBody>
        </p:sp>
        <p:grpSp>
          <p:nvGrpSpPr>
            <p:cNvPr id="27703" name="Group 23">
              <a:extLst>
                <a:ext uri="{FF2B5EF4-FFF2-40B4-BE49-F238E27FC236}">
                  <a16:creationId xmlns:a16="http://schemas.microsoft.com/office/drawing/2014/main" id="{5912D1E0-F210-5B4A-AC7D-19A67B63333B}"/>
                </a:ext>
              </a:extLst>
            </p:cNvPr>
            <p:cNvGrpSpPr>
              <a:grpSpLocks/>
            </p:cNvGrpSpPr>
            <p:nvPr/>
          </p:nvGrpSpPr>
          <p:grpSpPr bwMode="auto">
            <a:xfrm>
              <a:off x="665" y="2293"/>
              <a:ext cx="920" cy="233"/>
              <a:chOff x="665" y="2293"/>
              <a:chExt cx="920" cy="233"/>
            </a:xfrm>
          </p:grpSpPr>
          <p:sp>
            <p:nvSpPr>
              <p:cNvPr id="27704" name="Rectangle 24">
                <a:extLst>
                  <a:ext uri="{FF2B5EF4-FFF2-40B4-BE49-F238E27FC236}">
                    <a16:creationId xmlns:a16="http://schemas.microsoft.com/office/drawing/2014/main" id="{F002DDE2-7173-664D-9D90-C434744771E2}"/>
                  </a:ext>
                </a:extLst>
              </p:cNvPr>
              <p:cNvSpPr>
                <a:spLocks noChangeArrowheads="1"/>
              </p:cNvSpPr>
              <p:nvPr/>
            </p:nvSpPr>
            <p:spPr bwMode="auto">
              <a:xfrm>
                <a:off x="665" y="2293"/>
                <a:ext cx="920"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705" name="Rectangle 25">
                <a:extLst>
                  <a:ext uri="{FF2B5EF4-FFF2-40B4-BE49-F238E27FC236}">
                    <a16:creationId xmlns:a16="http://schemas.microsoft.com/office/drawing/2014/main" id="{8CA660F8-BBAC-F946-B286-4C4F65D78B43}"/>
                  </a:ext>
                </a:extLst>
              </p:cNvPr>
              <p:cNvSpPr>
                <a:spLocks noChangeArrowheads="1"/>
              </p:cNvSpPr>
              <p:nvPr/>
            </p:nvSpPr>
            <p:spPr bwMode="auto">
              <a:xfrm>
                <a:off x="666" y="2294"/>
                <a:ext cx="181"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grpSp>
        <p:nvGrpSpPr>
          <p:cNvPr id="27664" name="Group 26">
            <a:extLst>
              <a:ext uri="{FF2B5EF4-FFF2-40B4-BE49-F238E27FC236}">
                <a16:creationId xmlns:a16="http://schemas.microsoft.com/office/drawing/2014/main" id="{7A007808-7520-D245-BBDC-212C8BDA7B43}"/>
              </a:ext>
            </a:extLst>
          </p:cNvPr>
          <p:cNvGrpSpPr>
            <a:grpSpLocks/>
          </p:cNvGrpSpPr>
          <p:nvPr/>
        </p:nvGrpSpPr>
        <p:grpSpPr bwMode="auto">
          <a:xfrm>
            <a:off x="5008563" y="2535238"/>
            <a:ext cx="2614612" cy="1465262"/>
            <a:chOff x="2195" y="1597"/>
            <a:chExt cx="1647" cy="923"/>
          </a:xfrm>
        </p:grpSpPr>
        <p:cxnSp>
          <p:nvCxnSpPr>
            <p:cNvPr id="27686" name="AutoShape 27">
              <a:extLst>
                <a:ext uri="{FF2B5EF4-FFF2-40B4-BE49-F238E27FC236}">
                  <a16:creationId xmlns:a16="http://schemas.microsoft.com/office/drawing/2014/main" id="{221A1791-9528-D240-B9B8-740F1C979EFC}"/>
                </a:ext>
              </a:extLst>
            </p:cNvPr>
            <p:cNvCxnSpPr>
              <a:cxnSpLocks noChangeShapeType="1"/>
              <a:endCxn id="27692" idx="4"/>
            </p:cNvCxnSpPr>
            <p:nvPr/>
          </p:nvCxnSpPr>
          <p:spPr bwMode="auto">
            <a:xfrm rot="10800000">
              <a:off x="2473" y="1780"/>
              <a:ext cx="1038" cy="609"/>
            </a:xfrm>
            <a:prstGeom prst="bentConnector3">
              <a:avLst>
                <a:gd name="adj1" fmla="val 1056"/>
              </a:avLst>
            </a:prstGeom>
            <a:noFill/>
            <a:ln w="76200">
              <a:solidFill>
                <a:srgbClr val="9B9CAA"/>
              </a:solidFill>
              <a:miter lim="800000"/>
              <a:headEnd/>
              <a:tailEnd type="triangle" w="med" len="med"/>
            </a:ln>
            <a:extLst>
              <a:ext uri="{909E8E84-426E-40DD-AFC4-6F175D3DCCD1}">
                <a14:hiddenFill xmlns:a14="http://schemas.microsoft.com/office/drawing/2010/main">
                  <a:noFill/>
                </a14:hiddenFill>
              </a:ext>
            </a:extLst>
          </p:spPr>
        </p:cxnSp>
        <p:cxnSp>
          <p:nvCxnSpPr>
            <p:cNvPr id="27687" name="AutoShape 28">
              <a:extLst>
                <a:ext uri="{FF2B5EF4-FFF2-40B4-BE49-F238E27FC236}">
                  <a16:creationId xmlns:a16="http://schemas.microsoft.com/office/drawing/2014/main" id="{1FA40283-AC84-6A4E-959A-06B3D1692A7C}"/>
                </a:ext>
              </a:extLst>
            </p:cNvPr>
            <p:cNvCxnSpPr>
              <a:cxnSpLocks noChangeShapeType="1"/>
              <a:stCxn id="27692" idx="3"/>
              <a:endCxn id="27688" idx="0"/>
            </p:cNvCxnSpPr>
            <p:nvPr/>
          </p:nvCxnSpPr>
          <p:spPr bwMode="auto">
            <a:xfrm flipH="1">
              <a:off x="2330" y="1963"/>
              <a:ext cx="4" cy="323"/>
            </a:xfrm>
            <a:prstGeom prst="straightConnector1">
              <a:avLst/>
            </a:prstGeom>
            <a:noFill/>
            <a:ln w="76200">
              <a:solidFill>
                <a:srgbClr val="9B9CAA"/>
              </a:solidFill>
              <a:round/>
              <a:headEnd/>
              <a:tailEnd type="triangle" w="med" len="med"/>
            </a:ln>
            <a:extLst>
              <a:ext uri="{909E8E84-426E-40DD-AFC4-6F175D3DCCD1}">
                <a14:hiddenFill xmlns:a14="http://schemas.microsoft.com/office/drawing/2010/main">
                  <a:noFill/>
                </a14:hiddenFill>
              </a:ext>
            </a:extLst>
          </p:spPr>
        </p:cxnSp>
        <p:sp>
          <p:nvSpPr>
            <p:cNvPr id="27688" name="Rectangle 29">
              <a:extLst>
                <a:ext uri="{FF2B5EF4-FFF2-40B4-BE49-F238E27FC236}">
                  <a16:creationId xmlns:a16="http://schemas.microsoft.com/office/drawing/2014/main" id="{78E7BF5F-ECCA-5D4D-ADB5-9182B85D6D32}"/>
                </a:ext>
              </a:extLst>
            </p:cNvPr>
            <p:cNvSpPr>
              <a:spLocks noChangeArrowheads="1"/>
            </p:cNvSpPr>
            <p:nvPr/>
          </p:nvSpPr>
          <p:spPr bwMode="auto">
            <a:xfrm>
              <a:off x="2243" y="2286"/>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89" name="Rectangle 30">
              <a:extLst>
                <a:ext uri="{FF2B5EF4-FFF2-40B4-BE49-F238E27FC236}">
                  <a16:creationId xmlns:a16="http://schemas.microsoft.com/office/drawing/2014/main" id="{70B05123-F4E6-DE40-AB37-F4A4FE482217}"/>
                </a:ext>
              </a:extLst>
            </p:cNvPr>
            <p:cNvSpPr>
              <a:spLocks noChangeArrowheads="1"/>
            </p:cNvSpPr>
            <p:nvPr/>
          </p:nvSpPr>
          <p:spPr bwMode="auto">
            <a:xfrm>
              <a:off x="3669" y="2287"/>
              <a:ext cx="173" cy="232"/>
            </a:xfrm>
            <a:prstGeom prst="rect">
              <a:avLst/>
            </a:prstGeom>
            <a:solidFill>
              <a:srgbClr val="E002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cxnSp>
          <p:nvCxnSpPr>
            <p:cNvPr id="27690" name="AutoShape 31">
              <a:extLst>
                <a:ext uri="{FF2B5EF4-FFF2-40B4-BE49-F238E27FC236}">
                  <a16:creationId xmlns:a16="http://schemas.microsoft.com/office/drawing/2014/main" id="{C8E7047D-BD2D-1C41-8823-30B5FD5A5D88}"/>
                </a:ext>
              </a:extLst>
            </p:cNvPr>
            <p:cNvCxnSpPr>
              <a:cxnSpLocks noChangeShapeType="1"/>
              <a:stCxn id="27694" idx="3"/>
              <a:endCxn id="27689" idx="2"/>
            </p:cNvCxnSpPr>
            <p:nvPr/>
          </p:nvCxnSpPr>
          <p:spPr bwMode="auto">
            <a:xfrm>
              <a:off x="3358" y="2403"/>
              <a:ext cx="398" cy="116"/>
            </a:xfrm>
            <a:prstGeom prst="bentConnector4">
              <a:avLst>
                <a:gd name="adj1" fmla="val 38944"/>
                <a:gd name="adj2" fmla="val 22413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691" name="AutoShape 32">
              <a:extLst>
                <a:ext uri="{FF2B5EF4-FFF2-40B4-BE49-F238E27FC236}">
                  <a16:creationId xmlns:a16="http://schemas.microsoft.com/office/drawing/2014/main" id="{E39A95AA-BB58-6B4E-A708-BCBCB16C7B08}"/>
                </a:ext>
              </a:extLst>
            </p:cNvPr>
            <p:cNvCxnSpPr>
              <a:cxnSpLocks noChangeShapeType="1"/>
              <a:stCxn id="27694" idx="0"/>
              <a:endCxn id="27688" idx="0"/>
            </p:cNvCxnSpPr>
            <p:nvPr/>
          </p:nvCxnSpPr>
          <p:spPr bwMode="auto">
            <a:xfrm rot="5400000" flipH="1">
              <a:off x="2613" y="2003"/>
              <a:ext cx="1" cy="568"/>
            </a:xfrm>
            <a:prstGeom prst="bentConnector3">
              <a:avLst>
                <a:gd name="adj1" fmla="val 1450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7692" name="AutoShape 33">
              <a:extLst>
                <a:ext uri="{FF2B5EF4-FFF2-40B4-BE49-F238E27FC236}">
                  <a16:creationId xmlns:a16="http://schemas.microsoft.com/office/drawing/2014/main" id="{BE2487F8-1ECE-FB40-AF94-F45BA39BD867}"/>
                </a:ext>
              </a:extLst>
            </p:cNvPr>
            <p:cNvSpPr>
              <a:spLocks noChangeArrowheads="1"/>
            </p:cNvSpPr>
            <p:nvPr/>
          </p:nvSpPr>
          <p:spPr bwMode="auto">
            <a:xfrm>
              <a:off x="2195" y="1597"/>
              <a:ext cx="278" cy="366"/>
            </a:xfrm>
            <a:prstGeom prst="can">
              <a:avLst>
                <a:gd name="adj" fmla="val 32914"/>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DB</a:t>
              </a:r>
            </a:p>
          </p:txBody>
        </p:sp>
        <p:grpSp>
          <p:nvGrpSpPr>
            <p:cNvPr id="27693" name="Group 34">
              <a:extLst>
                <a:ext uri="{FF2B5EF4-FFF2-40B4-BE49-F238E27FC236}">
                  <a16:creationId xmlns:a16="http://schemas.microsoft.com/office/drawing/2014/main" id="{4FB9554E-FBB3-A746-8C81-EA234CC1F37B}"/>
                </a:ext>
              </a:extLst>
            </p:cNvPr>
            <p:cNvGrpSpPr>
              <a:grpSpLocks/>
            </p:cNvGrpSpPr>
            <p:nvPr/>
          </p:nvGrpSpPr>
          <p:grpSpPr bwMode="auto">
            <a:xfrm>
              <a:off x="2438" y="2287"/>
              <a:ext cx="920" cy="233"/>
              <a:chOff x="2438" y="2287"/>
              <a:chExt cx="920" cy="233"/>
            </a:xfrm>
          </p:grpSpPr>
          <p:sp>
            <p:nvSpPr>
              <p:cNvPr id="27694" name="Rectangle 35">
                <a:extLst>
                  <a:ext uri="{FF2B5EF4-FFF2-40B4-BE49-F238E27FC236}">
                    <a16:creationId xmlns:a16="http://schemas.microsoft.com/office/drawing/2014/main" id="{48D0F063-0018-4244-81FD-91F1ACE77F10}"/>
                  </a:ext>
                </a:extLst>
              </p:cNvPr>
              <p:cNvSpPr>
                <a:spLocks noChangeArrowheads="1"/>
              </p:cNvSpPr>
              <p:nvPr/>
            </p:nvSpPr>
            <p:spPr bwMode="auto">
              <a:xfrm>
                <a:off x="2438" y="2287"/>
                <a:ext cx="920"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95" name="Rectangle 36">
                <a:extLst>
                  <a:ext uri="{FF2B5EF4-FFF2-40B4-BE49-F238E27FC236}">
                    <a16:creationId xmlns:a16="http://schemas.microsoft.com/office/drawing/2014/main" id="{92CA3B86-5CBB-3D40-AA0C-BEAE596F93FC}"/>
                  </a:ext>
                </a:extLst>
              </p:cNvPr>
              <p:cNvSpPr>
                <a:spLocks noChangeArrowheads="1"/>
              </p:cNvSpPr>
              <p:nvPr/>
            </p:nvSpPr>
            <p:spPr bwMode="auto">
              <a:xfrm>
                <a:off x="2438" y="2288"/>
                <a:ext cx="181"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grpSp>
        <p:nvGrpSpPr>
          <p:cNvPr id="27665" name="Group 37">
            <a:extLst>
              <a:ext uri="{FF2B5EF4-FFF2-40B4-BE49-F238E27FC236}">
                <a16:creationId xmlns:a16="http://schemas.microsoft.com/office/drawing/2014/main" id="{25F9D705-D2CD-E449-A648-F0E3ED4EC176}"/>
              </a:ext>
            </a:extLst>
          </p:cNvPr>
          <p:cNvGrpSpPr>
            <a:grpSpLocks/>
          </p:cNvGrpSpPr>
          <p:nvPr/>
        </p:nvGrpSpPr>
        <p:grpSpPr bwMode="auto">
          <a:xfrm>
            <a:off x="7799388" y="2536826"/>
            <a:ext cx="2614612" cy="1463675"/>
            <a:chOff x="3953" y="1598"/>
            <a:chExt cx="1647" cy="922"/>
          </a:xfrm>
        </p:grpSpPr>
        <p:cxnSp>
          <p:nvCxnSpPr>
            <p:cNvPr id="27677" name="AutoShape 38">
              <a:extLst>
                <a:ext uri="{FF2B5EF4-FFF2-40B4-BE49-F238E27FC236}">
                  <a16:creationId xmlns:a16="http://schemas.microsoft.com/office/drawing/2014/main" id="{3EA912CF-F4D5-A648-8A69-12DFDEA1EBF9}"/>
                </a:ext>
              </a:extLst>
            </p:cNvPr>
            <p:cNvCxnSpPr>
              <a:cxnSpLocks noChangeShapeType="1"/>
              <a:endCxn id="27684" idx="4"/>
            </p:cNvCxnSpPr>
            <p:nvPr/>
          </p:nvCxnSpPr>
          <p:spPr bwMode="auto">
            <a:xfrm rot="10800000">
              <a:off x="4231" y="1781"/>
              <a:ext cx="1038" cy="609"/>
            </a:xfrm>
            <a:prstGeom prst="bentConnector3">
              <a:avLst>
                <a:gd name="adj1" fmla="val 1056"/>
              </a:avLst>
            </a:prstGeom>
            <a:noFill/>
            <a:ln w="76200">
              <a:solidFill>
                <a:srgbClr val="9B9CAA"/>
              </a:solidFill>
              <a:miter lim="800000"/>
              <a:headEnd/>
              <a:tailEnd type="triangle" w="med" len="med"/>
            </a:ln>
            <a:extLst>
              <a:ext uri="{909E8E84-426E-40DD-AFC4-6F175D3DCCD1}">
                <a14:hiddenFill xmlns:a14="http://schemas.microsoft.com/office/drawing/2010/main">
                  <a:noFill/>
                </a14:hiddenFill>
              </a:ext>
            </a:extLst>
          </p:spPr>
        </p:cxnSp>
        <p:cxnSp>
          <p:nvCxnSpPr>
            <p:cNvPr id="27678" name="AutoShape 39">
              <a:extLst>
                <a:ext uri="{FF2B5EF4-FFF2-40B4-BE49-F238E27FC236}">
                  <a16:creationId xmlns:a16="http://schemas.microsoft.com/office/drawing/2014/main" id="{6E4AAB08-14FF-B949-BF1E-D0DDBC415892}"/>
                </a:ext>
              </a:extLst>
            </p:cNvPr>
            <p:cNvCxnSpPr>
              <a:cxnSpLocks noChangeShapeType="1"/>
              <a:stCxn id="27684" idx="3"/>
              <a:endCxn id="27680" idx="0"/>
            </p:cNvCxnSpPr>
            <p:nvPr/>
          </p:nvCxnSpPr>
          <p:spPr bwMode="auto">
            <a:xfrm flipH="1">
              <a:off x="4088" y="1964"/>
              <a:ext cx="4" cy="323"/>
            </a:xfrm>
            <a:prstGeom prst="straightConnector1">
              <a:avLst/>
            </a:prstGeom>
            <a:noFill/>
            <a:ln w="76200">
              <a:solidFill>
                <a:srgbClr val="9B9CAA"/>
              </a:solidFill>
              <a:round/>
              <a:headEnd/>
              <a:tailEnd type="triangle" w="med" len="med"/>
            </a:ln>
            <a:extLst>
              <a:ext uri="{909E8E84-426E-40DD-AFC4-6F175D3DCCD1}">
                <a14:hiddenFill xmlns:a14="http://schemas.microsoft.com/office/drawing/2010/main">
                  <a:noFill/>
                </a14:hiddenFill>
              </a:ext>
            </a:extLst>
          </p:spPr>
        </p:cxnSp>
        <p:sp>
          <p:nvSpPr>
            <p:cNvPr id="27679" name="Rectangle 40">
              <a:extLst>
                <a:ext uri="{FF2B5EF4-FFF2-40B4-BE49-F238E27FC236}">
                  <a16:creationId xmlns:a16="http://schemas.microsoft.com/office/drawing/2014/main" id="{A43B735D-A09C-E247-8FF8-C03B862D196B}"/>
                </a:ext>
              </a:extLst>
            </p:cNvPr>
            <p:cNvSpPr>
              <a:spLocks noChangeArrowheads="1"/>
            </p:cNvSpPr>
            <p:nvPr/>
          </p:nvSpPr>
          <p:spPr bwMode="auto">
            <a:xfrm>
              <a:off x="4196" y="2288"/>
              <a:ext cx="920"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80" name="Rectangle 41">
              <a:extLst>
                <a:ext uri="{FF2B5EF4-FFF2-40B4-BE49-F238E27FC236}">
                  <a16:creationId xmlns:a16="http://schemas.microsoft.com/office/drawing/2014/main" id="{A4714AD1-A144-8548-B242-CDF147BE8BF1}"/>
                </a:ext>
              </a:extLst>
            </p:cNvPr>
            <p:cNvSpPr>
              <a:spLocks noChangeArrowheads="1"/>
            </p:cNvSpPr>
            <p:nvPr/>
          </p:nvSpPr>
          <p:spPr bwMode="auto">
            <a:xfrm>
              <a:off x="4001" y="2287"/>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81" name="Rectangle 42">
              <a:extLst>
                <a:ext uri="{FF2B5EF4-FFF2-40B4-BE49-F238E27FC236}">
                  <a16:creationId xmlns:a16="http://schemas.microsoft.com/office/drawing/2014/main" id="{CDD6FCFA-8F08-5943-9D5A-7B505DDCA1AC}"/>
                </a:ext>
              </a:extLst>
            </p:cNvPr>
            <p:cNvSpPr>
              <a:spLocks noChangeArrowheads="1"/>
            </p:cNvSpPr>
            <p:nvPr/>
          </p:nvSpPr>
          <p:spPr bwMode="auto">
            <a:xfrm>
              <a:off x="5427" y="2288"/>
              <a:ext cx="173" cy="232"/>
            </a:xfrm>
            <a:prstGeom prst="rect">
              <a:avLst/>
            </a:prstGeom>
            <a:solidFill>
              <a:srgbClr val="E002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cxnSp>
          <p:nvCxnSpPr>
            <p:cNvPr id="27682" name="AutoShape 43">
              <a:extLst>
                <a:ext uri="{FF2B5EF4-FFF2-40B4-BE49-F238E27FC236}">
                  <a16:creationId xmlns:a16="http://schemas.microsoft.com/office/drawing/2014/main" id="{09AFDA47-BF57-F743-922D-401AD4FB6784}"/>
                </a:ext>
              </a:extLst>
            </p:cNvPr>
            <p:cNvCxnSpPr>
              <a:cxnSpLocks noChangeShapeType="1"/>
              <a:stCxn id="27679" idx="3"/>
              <a:endCxn id="27681" idx="2"/>
            </p:cNvCxnSpPr>
            <p:nvPr/>
          </p:nvCxnSpPr>
          <p:spPr bwMode="auto">
            <a:xfrm>
              <a:off x="5116" y="2404"/>
              <a:ext cx="398" cy="116"/>
            </a:xfrm>
            <a:prstGeom prst="bentConnector4">
              <a:avLst>
                <a:gd name="adj1" fmla="val 38944"/>
                <a:gd name="adj2" fmla="val 22413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683" name="AutoShape 44">
              <a:extLst>
                <a:ext uri="{FF2B5EF4-FFF2-40B4-BE49-F238E27FC236}">
                  <a16:creationId xmlns:a16="http://schemas.microsoft.com/office/drawing/2014/main" id="{A1493BA5-24C4-CA46-A22B-A3C928AE00CA}"/>
                </a:ext>
              </a:extLst>
            </p:cNvPr>
            <p:cNvCxnSpPr>
              <a:cxnSpLocks noChangeShapeType="1"/>
              <a:stCxn id="27679" idx="0"/>
              <a:endCxn id="27680" idx="0"/>
            </p:cNvCxnSpPr>
            <p:nvPr/>
          </p:nvCxnSpPr>
          <p:spPr bwMode="auto">
            <a:xfrm rot="5400000" flipH="1">
              <a:off x="4371" y="2004"/>
              <a:ext cx="1" cy="568"/>
            </a:xfrm>
            <a:prstGeom prst="bentConnector3">
              <a:avLst>
                <a:gd name="adj1" fmla="val 20599995"/>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7684" name="AutoShape 45">
              <a:extLst>
                <a:ext uri="{FF2B5EF4-FFF2-40B4-BE49-F238E27FC236}">
                  <a16:creationId xmlns:a16="http://schemas.microsoft.com/office/drawing/2014/main" id="{019349AB-A8DF-DE45-B7F0-2909568EED1F}"/>
                </a:ext>
              </a:extLst>
            </p:cNvPr>
            <p:cNvSpPr>
              <a:spLocks noChangeArrowheads="1"/>
            </p:cNvSpPr>
            <p:nvPr/>
          </p:nvSpPr>
          <p:spPr bwMode="auto">
            <a:xfrm>
              <a:off x="3953" y="1598"/>
              <a:ext cx="278" cy="366"/>
            </a:xfrm>
            <a:prstGeom prst="can">
              <a:avLst>
                <a:gd name="adj" fmla="val 32914"/>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DB</a:t>
              </a:r>
            </a:p>
          </p:txBody>
        </p:sp>
        <p:sp>
          <p:nvSpPr>
            <p:cNvPr id="27685" name="Rectangle 46">
              <a:extLst>
                <a:ext uri="{FF2B5EF4-FFF2-40B4-BE49-F238E27FC236}">
                  <a16:creationId xmlns:a16="http://schemas.microsoft.com/office/drawing/2014/main" id="{F951AC0B-E54F-A542-AE98-B7D3D9702E75}"/>
                </a:ext>
              </a:extLst>
            </p:cNvPr>
            <p:cNvSpPr>
              <a:spLocks noChangeArrowheads="1"/>
            </p:cNvSpPr>
            <p:nvPr/>
          </p:nvSpPr>
          <p:spPr bwMode="auto">
            <a:xfrm>
              <a:off x="4196" y="2288"/>
              <a:ext cx="181"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27666" name="Group 47">
            <a:extLst>
              <a:ext uri="{FF2B5EF4-FFF2-40B4-BE49-F238E27FC236}">
                <a16:creationId xmlns:a16="http://schemas.microsoft.com/office/drawing/2014/main" id="{52AFB41B-E676-1E4E-BD28-C28848D8B9A5}"/>
              </a:ext>
            </a:extLst>
          </p:cNvPr>
          <p:cNvGrpSpPr>
            <a:grpSpLocks/>
          </p:cNvGrpSpPr>
          <p:nvPr/>
        </p:nvGrpSpPr>
        <p:grpSpPr bwMode="auto">
          <a:xfrm>
            <a:off x="2208214" y="490538"/>
            <a:ext cx="7058025" cy="1465262"/>
            <a:chOff x="431" y="309"/>
            <a:chExt cx="4446" cy="923"/>
          </a:xfrm>
        </p:grpSpPr>
        <p:cxnSp>
          <p:nvCxnSpPr>
            <p:cNvPr id="27667" name="AutoShape 48">
              <a:extLst>
                <a:ext uri="{FF2B5EF4-FFF2-40B4-BE49-F238E27FC236}">
                  <a16:creationId xmlns:a16="http://schemas.microsoft.com/office/drawing/2014/main" id="{A8E6707A-601C-A142-BC9C-3E19B106EDF7}"/>
                </a:ext>
              </a:extLst>
            </p:cNvPr>
            <p:cNvCxnSpPr>
              <a:cxnSpLocks noChangeShapeType="1"/>
              <a:endCxn id="27673" idx="4"/>
            </p:cNvCxnSpPr>
            <p:nvPr/>
          </p:nvCxnSpPr>
          <p:spPr bwMode="auto">
            <a:xfrm rot="10800000">
              <a:off x="709" y="492"/>
              <a:ext cx="3892" cy="610"/>
            </a:xfrm>
            <a:prstGeom prst="bentConnector3">
              <a:avLst>
                <a:gd name="adj1" fmla="val 176"/>
              </a:avLst>
            </a:prstGeom>
            <a:noFill/>
            <a:ln w="76200">
              <a:solidFill>
                <a:srgbClr val="9B9CAA"/>
              </a:solidFill>
              <a:miter lim="800000"/>
              <a:headEnd/>
              <a:tailEnd type="triangle" w="med" len="med"/>
            </a:ln>
            <a:extLst>
              <a:ext uri="{909E8E84-426E-40DD-AFC4-6F175D3DCCD1}">
                <a14:hiddenFill xmlns:a14="http://schemas.microsoft.com/office/drawing/2010/main">
                  <a:noFill/>
                </a14:hiddenFill>
              </a:ext>
            </a:extLst>
          </p:spPr>
        </p:cxnSp>
        <p:cxnSp>
          <p:nvCxnSpPr>
            <p:cNvPr id="27668" name="AutoShape 49">
              <a:extLst>
                <a:ext uri="{FF2B5EF4-FFF2-40B4-BE49-F238E27FC236}">
                  <a16:creationId xmlns:a16="http://schemas.microsoft.com/office/drawing/2014/main" id="{D6A5B761-81AA-6C40-8472-E6922A6E807C}"/>
                </a:ext>
              </a:extLst>
            </p:cNvPr>
            <p:cNvCxnSpPr>
              <a:cxnSpLocks noChangeShapeType="1"/>
              <a:stCxn id="27673" idx="3"/>
              <a:endCxn id="27669" idx="0"/>
            </p:cNvCxnSpPr>
            <p:nvPr/>
          </p:nvCxnSpPr>
          <p:spPr bwMode="auto">
            <a:xfrm flipH="1">
              <a:off x="566" y="675"/>
              <a:ext cx="4" cy="323"/>
            </a:xfrm>
            <a:prstGeom prst="straightConnector1">
              <a:avLst/>
            </a:prstGeom>
            <a:noFill/>
            <a:ln w="76200">
              <a:solidFill>
                <a:srgbClr val="9B9CAA"/>
              </a:solidFill>
              <a:round/>
              <a:headEnd/>
              <a:tailEnd type="triangle" w="med" len="med"/>
            </a:ln>
            <a:extLst>
              <a:ext uri="{909E8E84-426E-40DD-AFC4-6F175D3DCCD1}">
                <a14:hiddenFill xmlns:a14="http://schemas.microsoft.com/office/drawing/2010/main">
                  <a:noFill/>
                </a14:hiddenFill>
              </a:ext>
            </a:extLst>
          </p:spPr>
        </p:cxnSp>
        <p:sp>
          <p:nvSpPr>
            <p:cNvPr id="27669" name="Rectangle 50">
              <a:extLst>
                <a:ext uri="{FF2B5EF4-FFF2-40B4-BE49-F238E27FC236}">
                  <a16:creationId xmlns:a16="http://schemas.microsoft.com/office/drawing/2014/main" id="{EE610320-D67B-E441-BABD-6EFB8BCB603F}"/>
                </a:ext>
              </a:extLst>
            </p:cNvPr>
            <p:cNvSpPr>
              <a:spLocks noChangeArrowheads="1"/>
            </p:cNvSpPr>
            <p:nvPr/>
          </p:nvSpPr>
          <p:spPr bwMode="auto">
            <a:xfrm>
              <a:off x="479" y="998"/>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70" name="Rectangle 51">
              <a:extLst>
                <a:ext uri="{FF2B5EF4-FFF2-40B4-BE49-F238E27FC236}">
                  <a16:creationId xmlns:a16="http://schemas.microsoft.com/office/drawing/2014/main" id="{50763C85-1EF8-4E4D-B521-F2B7EAE23E18}"/>
                </a:ext>
              </a:extLst>
            </p:cNvPr>
            <p:cNvSpPr>
              <a:spLocks noChangeArrowheads="1"/>
            </p:cNvSpPr>
            <p:nvPr/>
          </p:nvSpPr>
          <p:spPr bwMode="auto">
            <a:xfrm>
              <a:off x="4704" y="999"/>
              <a:ext cx="173" cy="232"/>
            </a:xfrm>
            <a:prstGeom prst="rect">
              <a:avLst/>
            </a:prstGeom>
            <a:solidFill>
              <a:srgbClr val="E002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cxnSp>
          <p:nvCxnSpPr>
            <p:cNvPr id="27671" name="AutoShape 52">
              <a:extLst>
                <a:ext uri="{FF2B5EF4-FFF2-40B4-BE49-F238E27FC236}">
                  <a16:creationId xmlns:a16="http://schemas.microsoft.com/office/drawing/2014/main" id="{FC4E8B39-BD5D-454F-BB9E-562A036AB88E}"/>
                </a:ext>
              </a:extLst>
            </p:cNvPr>
            <p:cNvCxnSpPr>
              <a:cxnSpLocks noChangeShapeType="1"/>
              <a:stCxn id="27675" idx="3"/>
              <a:endCxn id="27670" idx="2"/>
            </p:cNvCxnSpPr>
            <p:nvPr/>
          </p:nvCxnSpPr>
          <p:spPr bwMode="auto">
            <a:xfrm>
              <a:off x="4496" y="1115"/>
              <a:ext cx="295" cy="116"/>
            </a:xfrm>
            <a:prstGeom prst="bentConnector4">
              <a:avLst>
                <a:gd name="adj1" fmla="val 35255"/>
                <a:gd name="adj2" fmla="val 224139"/>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7672" name="AutoShape 53">
              <a:extLst>
                <a:ext uri="{FF2B5EF4-FFF2-40B4-BE49-F238E27FC236}">
                  <a16:creationId xmlns:a16="http://schemas.microsoft.com/office/drawing/2014/main" id="{4DD723A9-1DBB-6343-8E2D-3E279C1067FC}"/>
                </a:ext>
              </a:extLst>
            </p:cNvPr>
            <p:cNvCxnSpPr>
              <a:cxnSpLocks noChangeShapeType="1"/>
              <a:stCxn id="27675" idx="0"/>
              <a:endCxn id="27669" idx="0"/>
            </p:cNvCxnSpPr>
            <p:nvPr/>
          </p:nvCxnSpPr>
          <p:spPr bwMode="auto">
            <a:xfrm rot="5400000" flipH="1">
              <a:off x="1575" y="-11"/>
              <a:ext cx="1" cy="2019"/>
            </a:xfrm>
            <a:prstGeom prst="bentConnector3">
              <a:avLst>
                <a:gd name="adj1" fmla="val 14500000"/>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7673" name="AutoShape 54">
              <a:extLst>
                <a:ext uri="{FF2B5EF4-FFF2-40B4-BE49-F238E27FC236}">
                  <a16:creationId xmlns:a16="http://schemas.microsoft.com/office/drawing/2014/main" id="{AC9A8D7F-3405-764F-80CF-22F13D2B4007}"/>
                </a:ext>
              </a:extLst>
            </p:cNvPr>
            <p:cNvSpPr>
              <a:spLocks noChangeArrowheads="1"/>
            </p:cNvSpPr>
            <p:nvPr/>
          </p:nvSpPr>
          <p:spPr bwMode="auto">
            <a:xfrm>
              <a:off x="431" y="309"/>
              <a:ext cx="278" cy="366"/>
            </a:xfrm>
            <a:prstGeom prst="can">
              <a:avLst>
                <a:gd name="adj" fmla="val 32914"/>
              </a:avLst>
            </a:prstGeom>
            <a:solidFill>
              <a:schemeClr val="accent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DB</a:t>
              </a:r>
            </a:p>
          </p:txBody>
        </p:sp>
        <p:grpSp>
          <p:nvGrpSpPr>
            <p:cNvPr id="27674" name="Group 55">
              <a:extLst>
                <a:ext uri="{FF2B5EF4-FFF2-40B4-BE49-F238E27FC236}">
                  <a16:creationId xmlns:a16="http://schemas.microsoft.com/office/drawing/2014/main" id="{AF4E1302-4243-7C41-879F-35A74C82BB8F}"/>
                </a:ext>
              </a:extLst>
            </p:cNvPr>
            <p:cNvGrpSpPr>
              <a:grpSpLocks/>
            </p:cNvGrpSpPr>
            <p:nvPr/>
          </p:nvGrpSpPr>
          <p:grpSpPr bwMode="auto">
            <a:xfrm>
              <a:off x="674" y="999"/>
              <a:ext cx="3822" cy="233"/>
              <a:chOff x="674" y="999"/>
              <a:chExt cx="4507" cy="233"/>
            </a:xfrm>
          </p:grpSpPr>
          <p:sp>
            <p:nvSpPr>
              <p:cNvPr id="27675" name="Rectangle 56">
                <a:extLst>
                  <a:ext uri="{FF2B5EF4-FFF2-40B4-BE49-F238E27FC236}">
                    <a16:creationId xmlns:a16="http://schemas.microsoft.com/office/drawing/2014/main" id="{1D4A4935-686C-E547-882D-51800983FE52}"/>
                  </a:ext>
                </a:extLst>
              </p:cNvPr>
              <p:cNvSpPr>
                <a:spLocks noChangeArrowheads="1"/>
              </p:cNvSpPr>
              <p:nvPr/>
            </p:nvSpPr>
            <p:spPr bwMode="auto">
              <a:xfrm>
                <a:off x="674" y="999"/>
                <a:ext cx="4507"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7676" name="Rectangle 57">
                <a:extLst>
                  <a:ext uri="{FF2B5EF4-FFF2-40B4-BE49-F238E27FC236}">
                    <a16:creationId xmlns:a16="http://schemas.microsoft.com/office/drawing/2014/main" id="{B0510D87-80EE-8349-A3D7-A1072240633D}"/>
                  </a:ext>
                </a:extLst>
              </p:cNvPr>
              <p:cNvSpPr>
                <a:spLocks noChangeArrowheads="1"/>
              </p:cNvSpPr>
              <p:nvPr/>
            </p:nvSpPr>
            <p:spPr bwMode="auto">
              <a:xfrm>
                <a:off x="674" y="1000"/>
                <a:ext cx="385"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spTree>
    <p:extLst>
      <p:ext uri="{BB962C8B-B14F-4D97-AF65-F5344CB8AC3E}">
        <p14:creationId xmlns:p14="http://schemas.microsoft.com/office/powerpoint/2010/main" val="34442610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97602346-7669-1B4B-B276-802BF9FB5C2B}"/>
              </a:ext>
            </a:extLst>
          </p:cNvPr>
          <p:cNvSpPr>
            <a:spLocks noChangeArrowheads="1"/>
          </p:cNvSpPr>
          <p:nvPr/>
        </p:nvSpPr>
        <p:spPr bwMode="auto">
          <a:xfrm>
            <a:off x="4130675" y="6083300"/>
            <a:ext cx="1460500" cy="3683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699" name="Text Box 3">
            <a:extLst>
              <a:ext uri="{FF2B5EF4-FFF2-40B4-BE49-F238E27FC236}">
                <a16:creationId xmlns:a16="http://schemas.microsoft.com/office/drawing/2014/main" id="{55818BE5-4D19-B947-AFDE-89A8A5D7B407}"/>
              </a:ext>
            </a:extLst>
          </p:cNvPr>
          <p:cNvSpPr txBox="1">
            <a:spLocks noChangeArrowheads="1"/>
          </p:cNvSpPr>
          <p:nvPr/>
        </p:nvSpPr>
        <p:spPr bwMode="auto">
          <a:xfrm>
            <a:off x="5713413" y="5581651"/>
            <a:ext cx="2203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itchFamily="2" charset="0"/>
              </a:rPr>
              <a:t>Per-frame attributes</a:t>
            </a:r>
            <a:endParaRPr lang="en-US" altLang="en-US">
              <a:latin typeface="Times" pitchFamily="2" charset="0"/>
            </a:endParaRPr>
          </a:p>
        </p:txBody>
      </p:sp>
      <p:sp>
        <p:nvSpPr>
          <p:cNvPr id="29700" name="Text Box 4">
            <a:extLst>
              <a:ext uri="{FF2B5EF4-FFF2-40B4-BE49-F238E27FC236}">
                <a16:creationId xmlns:a16="http://schemas.microsoft.com/office/drawing/2014/main" id="{6045E180-2678-5F4E-AC02-136391AA1E8D}"/>
              </a:ext>
            </a:extLst>
          </p:cNvPr>
          <p:cNvSpPr txBox="1">
            <a:spLocks noChangeArrowheads="1"/>
          </p:cNvSpPr>
          <p:nvPr/>
        </p:nvSpPr>
        <p:spPr bwMode="auto">
          <a:xfrm>
            <a:off x="5734050" y="6054726"/>
            <a:ext cx="1187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itchFamily="2" charset="0"/>
              </a:rPr>
              <a:t>Pixel data</a:t>
            </a:r>
            <a:endParaRPr lang="en-US" altLang="en-US">
              <a:latin typeface="Times" pitchFamily="2" charset="0"/>
            </a:endParaRPr>
          </a:p>
        </p:txBody>
      </p:sp>
      <p:sp>
        <p:nvSpPr>
          <p:cNvPr id="29701" name="Line 5">
            <a:extLst>
              <a:ext uri="{FF2B5EF4-FFF2-40B4-BE49-F238E27FC236}">
                <a16:creationId xmlns:a16="http://schemas.microsoft.com/office/drawing/2014/main" id="{92379A51-5563-9E47-A733-96AD1BD1AA26}"/>
              </a:ext>
            </a:extLst>
          </p:cNvPr>
          <p:cNvSpPr>
            <a:spLocks noChangeShapeType="1"/>
          </p:cNvSpPr>
          <p:nvPr/>
        </p:nvSpPr>
        <p:spPr bwMode="auto">
          <a:xfrm>
            <a:off x="2351089" y="4795838"/>
            <a:ext cx="7596187" cy="0"/>
          </a:xfrm>
          <a:prstGeom prst="line">
            <a:avLst/>
          </a:prstGeom>
          <a:noFill/>
          <a:ln w="762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9702" name="Rectangle 6">
            <a:extLst>
              <a:ext uri="{FF2B5EF4-FFF2-40B4-BE49-F238E27FC236}">
                <a16:creationId xmlns:a16="http://schemas.microsoft.com/office/drawing/2014/main" id="{952EA661-3CE7-6845-B045-0F5BD94FEB88}"/>
              </a:ext>
            </a:extLst>
          </p:cNvPr>
          <p:cNvSpPr>
            <a:spLocks noChangeArrowheads="1"/>
          </p:cNvSpPr>
          <p:nvPr/>
        </p:nvSpPr>
        <p:spPr bwMode="auto">
          <a:xfrm>
            <a:off x="5297489" y="5060950"/>
            <a:ext cx="307975" cy="368300"/>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03" name="Text Box 7">
            <a:extLst>
              <a:ext uri="{FF2B5EF4-FFF2-40B4-BE49-F238E27FC236}">
                <a16:creationId xmlns:a16="http://schemas.microsoft.com/office/drawing/2014/main" id="{F22649BB-F27E-2540-97CB-CF4952439CFA}"/>
              </a:ext>
            </a:extLst>
          </p:cNvPr>
          <p:cNvSpPr txBox="1">
            <a:spLocks noChangeArrowheads="1"/>
          </p:cNvSpPr>
          <p:nvPr/>
        </p:nvSpPr>
        <p:spPr bwMode="auto">
          <a:xfrm>
            <a:off x="5735639" y="5076826"/>
            <a:ext cx="19256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Helvetica" pitchFamily="2" charset="0"/>
              </a:rPr>
              <a:t>Shared attributes</a:t>
            </a:r>
            <a:endParaRPr lang="en-US" altLang="en-US">
              <a:latin typeface="Times" pitchFamily="2" charset="0"/>
            </a:endParaRPr>
          </a:p>
        </p:txBody>
      </p:sp>
      <p:sp>
        <p:nvSpPr>
          <p:cNvPr id="29704" name="Rectangle 8">
            <a:extLst>
              <a:ext uri="{FF2B5EF4-FFF2-40B4-BE49-F238E27FC236}">
                <a16:creationId xmlns:a16="http://schemas.microsoft.com/office/drawing/2014/main" id="{F1F4B0C9-E0AA-8044-98F8-1188671E165E}"/>
              </a:ext>
            </a:extLst>
          </p:cNvPr>
          <p:cNvSpPr>
            <a:spLocks noChangeArrowheads="1"/>
          </p:cNvSpPr>
          <p:nvPr/>
        </p:nvSpPr>
        <p:spPr bwMode="auto">
          <a:xfrm>
            <a:off x="5289550" y="5599113"/>
            <a:ext cx="287338" cy="368300"/>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29705" name="Group 9">
            <a:extLst>
              <a:ext uri="{FF2B5EF4-FFF2-40B4-BE49-F238E27FC236}">
                <a16:creationId xmlns:a16="http://schemas.microsoft.com/office/drawing/2014/main" id="{A4ED59AB-EE23-1E40-8EAD-94D7D6E1D30C}"/>
              </a:ext>
            </a:extLst>
          </p:cNvPr>
          <p:cNvGrpSpPr>
            <a:grpSpLocks/>
          </p:cNvGrpSpPr>
          <p:nvPr/>
        </p:nvGrpSpPr>
        <p:grpSpPr bwMode="auto">
          <a:xfrm>
            <a:off x="2017714" y="3640139"/>
            <a:ext cx="2022475" cy="369887"/>
            <a:chOff x="311" y="2293"/>
            <a:chExt cx="1274" cy="233"/>
          </a:xfrm>
        </p:grpSpPr>
        <p:sp>
          <p:nvSpPr>
            <p:cNvPr id="29729" name="Rectangle 10">
              <a:extLst>
                <a:ext uri="{FF2B5EF4-FFF2-40B4-BE49-F238E27FC236}">
                  <a16:creationId xmlns:a16="http://schemas.microsoft.com/office/drawing/2014/main" id="{7791BA6F-D3CE-1F46-95E4-B533EB1CE740}"/>
                </a:ext>
              </a:extLst>
            </p:cNvPr>
            <p:cNvSpPr>
              <a:spLocks noChangeArrowheads="1"/>
            </p:cNvSpPr>
            <p:nvPr/>
          </p:nvSpPr>
          <p:spPr bwMode="auto">
            <a:xfrm>
              <a:off x="311" y="2294"/>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30" name="Rectangle 11">
              <a:extLst>
                <a:ext uri="{FF2B5EF4-FFF2-40B4-BE49-F238E27FC236}">
                  <a16:creationId xmlns:a16="http://schemas.microsoft.com/office/drawing/2014/main" id="{B4F84C79-46D2-D44C-9A94-630CAE1F4CA8}"/>
                </a:ext>
              </a:extLst>
            </p:cNvPr>
            <p:cNvSpPr>
              <a:spLocks noChangeArrowheads="1"/>
            </p:cNvSpPr>
            <p:nvPr/>
          </p:nvSpPr>
          <p:spPr bwMode="auto">
            <a:xfrm>
              <a:off x="665" y="2293"/>
              <a:ext cx="920"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31" name="Rectangle 12">
              <a:extLst>
                <a:ext uri="{FF2B5EF4-FFF2-40B4-BE49-F238E27FC236}">
                  <a16:creationId xmlns:a16="http://schemas.microsoft.com/office/drawing/2014/main" id="{95AF9242-1871-CD4C-8AD1-21A9FE45CB35}"/>
                </a:ext>
              </a:extLst>
            </p:cNvPr>
            <p:cNvSpPr>
              <a:spLocks noChangeArrowheads="1"/>
            </p:cNvSpPr>
            <p:nvPr/>
          </p:nvSpPr>
          <p:spPr bwMode="auto">
            <a:xfrm>
              <a:off x="484" y="2294"/>
              <a:ext cx="181"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29706" name="Group 13">
            <a:extLst>
              <a:ext uri="{FF2B5EF4-FFF2-40B4-BE49-F238E27FC236}">
                <a16:creationId xmlns:a16="http://schemas.microsoft.com/office/drawing/2014/main" id="{0A23D666-BF0C-2342-83C4-460C3B7EAC29}"/>
              </a:ext>
            </a:extLst>
          </p:cNvPr>
          <p:cNvGrpSpPr>
            <a:grpSpLocks/>
          </p:cNvGrpSpPr>
          <p:nvPr/>
        </p:nvGrpSpPr>
        <p:grpSpPr bwMode="auto">
          <a:xfrm>
            <a:off x="4303714" y="3640139"/>
            <a:ext cx="2022475" cy="369887"/>
            <a:chOff x="311" y="2293"/>
            <a:chExt cx="1274" cy="233"/>
          </a:xfrm>
        </p:grpSpPr>
        <p:sp>
          <p:nvSpPr>
            <p:cNvPr id="29726" name="Rectangle 14">
              <a:extLst>
                <a:ext uri="{FF2B5EF4-FFF2-40B4-BE49-F238E27FC236}">
                  <a16:creationId xmlns:a16="http://schemas.microsoft.com/office/drawing/2014/main" id="{BCE84539-40EB-3D42-915E-411E42B6E77D}"/>
                </a:ext>
              </a:extLst>
            </p:cNvPr>
            <p:cNvSpPr>
              <a:spLocks noChangeArrowheads="1"/>
            </p:cNvSpPr>
            <p:nvPr/>
          </p:nvSpPr>
          <p:spPr bwMode="auto">
            <a:xfrm>
              <a:off x="311" y="2294"/>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27" name="Rectangle 15">
              <a:extLst>
                <a:ext uri="{FF2B5EF4-FFF2-40B4-BE49-F238E27FC236}">
                  <a16:creationId xmlns:a16="http://schemas.microsoft.com/office/drawing/2014/main" id="{950AB69D-6F93-7D48-BD73-D82D4DFA3211}"/>
                </a:ext>
              </a:extLst>
            </p:cNvPr>
            <p:cNvSpPr>
              <a:spLocks noChangeArrowheads="1"/>
            </p:cNvSpPr>
            <p:nvPr/>
          </p:nvSpPr>
          <p:spPr bwMode="auto">
            <a:xfrm>
              <a:off x="665" y="2293"/>
              <a:ext cx="920"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28" name="Rectangle 16">
              <a:extLst>
                <a:ext uri="{FF2B5EF4-FFF2-40B4-BE49-F238E27FC236}">
                  <a16:creationId xmlns:a16="http://schemas.microsoft.com/office/drawing/2014/main" id="{60450DDE-53D5-2748-B4C0-14D3983E200C}"/>
                </a:ext>
              </a:extLst>
            </p:cNvPr>
            <p:cNvSpPr>
              <a:spLocks noChangeArrowheads="1"/>
            </p:cNvSpPr>
            <p:nvPr/>
          </p:nvSpPr>
          <p:spPr bwMode="auto">
            <a:xfrm>
              <a:off x="484" y="2294"/>
              <a:ext cx="181"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29707" name="Group 17">
            <a:extLst>
              <a:ext uri="{FF2B5EF4-FFF2-40B4-BE49-F238E27FC236}">
                <a16:creationId xmlns:a16="http://schemas.microsoft.com/office/drawing/2014/main" id="{442D1A9A-CE91-7F41-97AB-31ED87F75F6E}"/>
              </a:ext>
            </a:extLst>
          </p:cNvPr>
          <p:cNvGrpSpPr>
            <a:grpSpLocks/>
          </p:cNvGrpSpPr>
          <p:nvPr/>
        </p:nvGrpSpPr>
        <p:grpSpPr bwMode="auto">
          <a:xfrm>
            <a:off x="8189914" y="3640139"/>
            <a:ext cx="2022475" cy="369887"/>
            <a:chOff x="311" y="2293"/>
            <a:chExt cx="1274" cy="233"/>
          </a:xfrm>
        </p:grpSpPr>
        <p:sp>
          <p:nvSpPr>
            <p:cNvPr id="29723" name="Rectangle 18">
              <a:extLst>
                <a:ext uri="{FF2B5EF4-FFF2-40B4-BE49-F238E27FC236}">
                  <a16:creationId xmlns:a16="http://schemas.microsoft.com/office/drawing/2014/main" id="{6A33A136-630D-B443-803B-C5C25AD5BDCD}"/>
                </a:ext>
              </a:extLst>
            </p:cNvPr>
            <p:cNvSpPr>
              <a:spLocks noChangeArrowheads="1"/>
            </p:cNvSpPr>
            <p:nvPr/>
          </p:nvSpPr>
          <p:spPr bwMode="auto">
            <a:xfrm>
              <a:off x="311" y="2294"/>
              <a:ext cx="173" cy="232"/>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24" name="Rectangle 19">
              <a:extLst>
                <a:ext uri="{FF2B5EF4-FFF2-40B4-BE49-F238E27FC236}">
                  <a16:creationId xmlns:a16="http://schemas.microsoft.com/office/drawing/2014/main" id="{80ECE98B-0403-AC4B-9219-D3335199AB7C}"/>
                </a:ext>
              </a:extLst>
            </p:cNvPr>
            <p:cNvSpPr>
              <a:spLocks noChangeArrowheads="1"/>
            </p:cNvSpPr>
            <p:nvPr/>
          </p:nvSpPr>
          <p:spPr bwMode="auto">
            <a:xfrm>
              <a:off x="665" y="2293"/>
              <a:ext cx="920" cy="232"/>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25" name="Rectangle 20">
              <a:extLst>
                <a:ext uri="{FF2B5EF4-FFF2-40B4-BE49-F238E27FC236}">
                  <a16:creationId xmlns:a16="http://schemas.microsoft.com/office/drawing/2014/main" id="{52593BE3-1EA0-B345-8199-0680B324C8B4}"/>
                </a:ext>
              </a:extLst>
            </p:cNvPr>
            <p:cNvSpPr>
              <a:spLocks noChangeArrowheads="1"/>
            </p:cNvSpPr>
            <p:nvPr/>
          </p:nvSpPr>
          <p:spPr bwMode="auto">
            <a:xfrm>
              <a:off x="484" y="2294"/>
              <a:ext cx="181" cy="232"/>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grpSp>
        <p:nvGrpSpPr>
          <p:cNvPr id="29708" name="Group 21">
            <a:extLst>
              <a:ext uri="{FF2B5EF4-FFF2-40B4-BE49-F238E27FC236}">
                <a16:creationId xmlns:a16="http://schemas.microsoft.com/office/drawing/2014/main" id="{F6B847D1-AC1B-0D41-8EE2-79AC7FF9DFA8}"/>
              </a:ext>
            </a:extLst>
          </p:cNvPr>
          <p:cNvGrpSpPr>
            <a:grpSpLocks/>
          </p:cNvGrpSpPr>
          <p:nvPr/>
        </p:nvGrpSpPr>
        <p:grpSpPr bwMode="auto">
          <a:xfrm>
            <a:off x="7023100" y="3759200"/>
            <a:ext cx="444500" cy="139700"/>
            <a:chOff x="3304" y="2400"/>
            <a:chExt cx="280" cy="88"/>
          </a:xfrm>
        </p:grpSpPr>
        <p:sp>
          <p:nvSpPr>
            <p:cNvPr id="29720" name="Oval 22">
              <a:extLst>
                <a:ext uri="{FF2B5EF4-FFF2-40B4-BE49-F238E27FC236}">
                  <a16:creationId xmlns:a16="http://schemas.microsoft.com/office/drawing/2014/main" id="{35479491-1D78-3F42-9411-B5F7499841B5}"/>
                </a:ext>
              </a:extLst>
            </p:cNvPr>
            <p:cNvSpPr>
              <a:spLocks noChangeArrowheads="1"/>
            </p:cNvSpPr>
            <p:nvPr/>
          </p:nvSpPr>
          <p:spPr bwMode="auto">
            <a:xfrm>
              <a:off x="3304" y="2400"/>
              <a:ext cx="88" cy="88"/>
            </a:xfrm>
            <a:prstGeom prst="ellipse">
              <a:avLst/>
            </a:prstGeom>
            <a:solidFill>
              <a:schemeClr val="tx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21" name="Oval 23">
              <a:extLst>
                <a:ext uri="{FF2B5EF4-FFF2-40B4-BE49-F238E27FC236}">
                  <a16:creationId xmlns:a16="http://schemas.microsoft.com/office/drawing/2014/main" id="{AF72F523-6436-FF44-8345-ABC2C4D239E9}"/>
                </a:ext>
              </a:extLst>
            </p:cNvPr>
            <p:cNvSpPr>
              <a:spLocks noChangeArrowheads="1"/>
            </p:cNvSpPr>
            <p:nvPr/>
          </p:nvSpPr>
          <p:spPr bwMode="auto">
            <a:xfrm>
              <a:off x="3400" y="2400"/>
              <a:ext cx="88" cy="88"/>
            </a:xfrm>
            <a:prstGeom prst="ellipse">
              <a:avLst/>
            </a:prstGeom>
            <a:solidFill>
              <a:schemeClr val="tx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22" name="Oval 24">
              <a:extLst>
                <a:ext uri="{FF2B5EF4-FFF2-40B4-BE49-F238E27FC236}">
                  <a16:creationId xmlns:a16="http://schemas.microsoft.com/office/drawing/2014/main" id="{B77136B5-32C2-CD4A-B26D-EF0F290E6214}"/>
                </a:ext>
              </a:extLst>
            </p:cNvPr>
            <p:cNvSpPr>
              <a:spLocks noChangeArrowheads="1"/>
            </p:cNvSpPr>
            <p:nvPr/>
          </p:nvSpPr>
          <p:spPr bwMode="auto">
            <a:xfrm>
              <a:off x="3496" y="2400"/>
              <a:ext cx="88" cy="88"/>
            </a:xfrm>
            <a:prstGeom prst="ellipse">
              <a:avLst/>
            </a:prstGeom>
            <a:solidFill>
              <a:schemeClr val="tx1"/>
            </a:solidFill>
            <a:ln w="12700">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29709" name="Rectangle 25">
            <a:extLst>
              <a:ext uri="{FF2B5EF4-FFF2-40B4-BE49-F238E27FC236}">
                <a16:creationId xmlns:a16="http://schemas.microsoft.com/office/drawing/2014/main" id="{E3C5AAE2-4CEC-144F-9C7B-0AFDAD5341EC}"/>
              </a:ext>
            </a:extLst>
          </p:cNvPr>
          <p:cNvSpPr>
            <a:spLocks noChangeArrowheads="1"/>
          </p:cNvSpPr>
          <p:nvPr/>
        </p:nvSpPr>
        <p:spPr bwMode="auto">
          <a:xfrm>
            <a:off x="1954214" y="1597025"/>
            <a:ext cx="250825" cy="368300"/>
          </a:xfrm>
          <a:prstGeom prst="rect">
            <a:avLst/>
          </a:prstGeom>
          <a:solidFill>
            <a:schemeClr val="folHlink"/>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10" name="Rectangle 26">
            <a:extLst>
              <a:ext uri="{FF2B5EF4-FFF2-40B4-BE49-F238E27FC236}">
                <a16:creationId xmlns:a16="http://schemas.microsoft.com/office/drawing/2014/main" id="{3E826332-4F59-9443-9A55-5A63951E1E00}"/>
              </a:ext>
            </a:extLst>
          </p:cNvPr>
          <p:cNvSpPr>
            <a:spLocks noChangeArrowheads="1"/>
          </p:cNvSpPr>
          <p:nvPr/>
        </p:nvSpPr>
        <p:spPr bwMode="auto">
          <a:xfrm>
            <a:off x="3473450" y="1595438"/>
            <a:ext cx="6688138" cy="368300"/>
          </a:xfrm>
          <a:prstGeom prst="rect">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29711" name="Rectangle 27">
            <a:extLst>
              <a:ext uri="{FF2B5EF4-FFF2-40B4-BE49-F238E27FC236}">
                <a16:creationId xmlns:a16="http://schemas.microsoft.com/office/drawing/2014/main" id="{6A68482B-63D9-9149-8FA0-FB3F022C69E4}"/>
              </a:ext>
            </a:extLst>
          </p:cNvPr>
          <p:cNvSpPr>
            <a:spLocks noChangeArrowheads="1"/>
          </p:cNvSpPr>
          <p:nvPr/>
        </p:nvSpPr>
        <p:spPr bwMode="auto">
          <a:xfrm>
            <a:off x="2205038" y="1597025"/>
            <a:ext cx="1268412" cy="368300"/>
          </a:xfrm>
          <a:prstGeom prst="rect">
            <a:avLst/>
          </a:prstGeom>
          <a:solidFill>
            <a:srgbClr val="CA20B2"/>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37931725" indent="-37474525">
              <a:defRPr sz="2400">
                <a:solidFill>
                  <a:schemeClr val="tx1"/>
                </a:solidFill>
                <a:latin typeface="Arial" panose="020B0604020202020204" pitchFamily="34" charset="0"/>
                <a:ea typeface="ＭＳ Ｐゴシック" panose="020B0600070205080204" pitchFamily="34" charset="-128"/>
              </a:defRPr>
            </a:lvl2pPr>
            <a:lvl3pPr>
              <a:defRPr sz="2400">
                <a:solidFill>
                  <a:schemeClr val="tx1"/>
                </a:solidFill>
                <a:latin typeface="Arial" panose="020B0604020202020204" pitchFamily="34" charset="0"/>
                <a:ea typeface="ＭＳ Ｐゴシック" panose="020B0600070205080204" pitchFamily="34" charset="-128"/>
              </a:defRPr>
            </a:lvl3pPr>
            <a:lvl4pPr>
              <a:defRPr sz="2400">
                <a:solidFill>
                  <a:schemeClr val="tx1"/>
                </a:solidFill>
                <a:latin typeface="Arial" panose="020B0604020202020204" pitchFamily="34" charset="0"/>
                <a:ea typeface="ＭＳ Ｐゴシック" panose="020B0600070205080204" pitchFamily="34" charset="-128"/>
              </a:defRPr>
            </a:lvl4pPr>
            <a:lvl5pPr>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cxnSp>
        <p:nvCxnSpPr>
          <p:cNvPr id="29712" name="AutoShape 28">
            <a:extLst>
              <a:ext uri="{FF2B5EF4-FFF2-40B4-BE49-F238E27FC236}">
                <a16:creationId xmlns:a16="http://schemas.microsoft.com/office/drawing/2014/main" id="{12FD4B6B-9E94-8A45-B84B-3CFF470664E0}"/>
              </a:ext>
            </a:extLst>
          </p:cNvPr>
          <p:cNvCxnSpPr>
            <a:cxnSpLocks noChangeShapeType="1"/>
            <a:stCxn id="29729" idx="0"/>
            <a:endCxn id="29709" idx="2"/>
          </p:cNvCxnSpPr>
          <p:nvPr/>
        </p:nvCxnSpPr>
        <p:spPr bwMode="auto">
          <a:xfrm flipH="1" flipV="1">
            <a:off x="2079625" y="1965325"/>
            <a:ext cx="76200"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3" name="AutoShape 29">
            <a:extLst>
              <a:ext uri="{FF2B5EF4-FFF2-40B4-BE49-F238E27FC236}">
                <a16:creationId xmlns:a16="http://schemas.microsoft.com/office/drawing/2014/main" id="{72ED35CC-8F75-1247-9A40-4868AAD13F2D}"/>
              </a:ext>
            </a:extLst>
          </p:cNvPr>
          <p:cNvCxnSpPr>
            <a:cxnSpLocks noChangeShapeType="1"/>
            <a:stCxn id="29731" idx="0"/>
            <a:endCxn id="29711" idx="2"/>
          </p:cNvCxnSpPr>
          <p:nvPr/>
        </p:nvCxnSpPr>
        <p:spPr bwMode="auto">
          <a:xfrm flipV="1">
            <a:off x="2436814" y="1965325"/>
            <a:ext cx="403225"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4" name="AutoShape 30">
            <a:extLst>
              <a:ext uri="{FF2B5EF4-FFF2-40B4-BE49-F238E27FC236}">
                <a16:creationId xmlns:a16="http://schemas.microsoft.com/office/drawing/2014/main" id="{4FBE25C3-EDAB-E949-A91D-9AA37041D541}"/>
              </a:ext>
            </a:extLst>
          </p:cNvPr>
          <p:cNvCxnSpPr>
            <a:cxnSpLocks noChangeShapeType="1"/>
            <a:stCxn id="29730" idx="0"/>
            <a:endCxn id="29710" idx="2"/>
          </p:cNvCxnSpPr>
          <p:nvPr/>
        </p:nvCxnSpPr>
        <p:spPr bwMode="auto">
          <a:xfrm flipV="1">
            <a:off x="3309939" y="1963738"/>
            <a:ext cx="3508375"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5" name="AutoShape 31">
            <a:extLst>
              <a:ext uri="{FF2B5EF4-FFF2-40B4-BE49-F238E27FC236}">
                <a16:creationId xmlns:a16="http://schemas.microsoft.com/office/drawing/2014/main" id="{E016DB25-0D16-BC44-894B-A13ACD63429F}"/>
              </a:ext>
            </a:extLst>
          </p:cNvPr>
          <p:cNvCxnSpPr>
            <a:cxnSpLocks noChangeShapeType="1"/>
            <a:stCxn id="29728" idx="0"/>
            <a:endCxn id="29711" idx="2"/>
          </p:cNvCxnSpPr>
          <p:nvPr/>
        </p:nvCxnSpPr>
        <p:spPr bwMode="auto">
          <a:xfrm flipH="1" flipV="1">
            <a:off x="2840039" y="1965325"/>
            <a:ext cx="1882775"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6" name="AutoShape 32">
            <a:extLst>
              <a:ext uri="{FF2B5EF4-FFF2-40B4-BE49-F238E27FC236}">
                <a16:creationId xmlns:a16="http://schemas.microsoft.com/office/drawing/2014/main" id="{DFA99172-84A4-DD43-9E24-183C8E997097}"/>
              </a:ext>
            </a:extLst>
          </p:cNvPr>
          <p:cNvCxnSpPr>
            <a:cxnSpLocks noChangeShapeType="1"/>
            <a:stCxn id="29725" idx="0"/>
            <a:endCxn id="29711" idx="2"/>
          </p:cNvCxnSpPr>
          <p:nvPr/>
        </p:nvCxnSpPr>
        <p:spPr bwMode="auto">
          <a:xfrm flipH="1" flipV="1">
            <a:off x="2840039" y="1965325"/>
            <a:ext cx="5768975"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7" name="AutoShape 33">
            <a:extLst>
              <a:ext uri="{FF2B5EF4-FFF2-40B4-BE49-F238E27FC236}">
                <a16:creationId xmlns:a16="http://schemas.microsoft.com/office/drawing/2014/main" id="{6B0D8E1E-88C0-B54C-B978-F8209412658D}"/>
              </a:ext>
            </a:extLst>
          </p:cNvPr>
          <p:cNvCxnSpPr>
            <a:cxnSpLocks noChangeShapeType="1"/>
            <a:stCxn id="29727" idx="0"/>
            <a:endCxn id="29710" idx="2"/>
          </p:cNvCxnSpPr>
          <p:nvPr/>
        </p:nvCxnSpPr>
        <p:spPr bwMode="auto">
          <a:xfrm flipV="1">
            <a:off x="5595939" y="1963738"/>
            <a:ext cx="1222375"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718" name="AutoShape 34">
            <a:extLst>
              <a:ext uri="{FF2B5EF4-FFF2-40B4-BE49-F238E27FC236}">
                <a16:creationId xmlns:a16="http://schemas.microsoft.com/office/drawing/2014/main" id="{65605E79-0770-3940-9340-49938948F0FC}"/>
              </a:ext>
            </a:extLst>
          </p:cNvPr>
          <p:cNvCxnSpPr>
            <a:cxnSpLocks noChangeShapeType="1"/>
            <a:stCxn id="29724" idx="0"/>
            <a:endCxn id="29710" idx="2"/>
          </p:cNvCxnSpPr>
          <p:nvPr/>
        </p:nvCxnSpPr>
        <p:spPr bwMode="auto">
          <a:xfrm flipH="1" flipV="1">
            <a:off x="6818314" y="1963738"/>
            <a:ext cx="2663825" cy="167640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19" name="Rectangle 35">
            <a:extLst>
              <a:ext uri="{FF2B5EF4-FFF2-40B4-BE49-F238E27FC236}">
                <a16:creationId xmlns:a16="http://schemas.microsoft.com/office/drawing/2014/main" id="{471E713D-B04E-6341-9E6C-6A7C3E789654}"/>
              </a:ext>
            </a:extLst>
          </p:cNvPr>
          <p:cNvSpPr>
            <a:spLocks noGrp="1" noChangeArrowheads="1"/>
          </p:cNvSpPr>
          <p:nvPr>
            <p:ph type="title"/>
          </p:nvPr>
        </p:nvSpPr>
        <p:spPr>
          <a:xfrm>
            <a:off x="1752600" y="152400"/>
            <a:ext cx="8686800" cy="1143000"/>
          </a:xfrm>
        </p:spPr>
        <p:txBody>
          <a:bodyPr/>
          <a:lstStyle/>
          <a:p>
            <a:pPr algn="ctr"/>
            <a:r>
              <a:rPr lang="en-US" altLang="en-US" dirty="0">
                <a:ea typeface="ＭＳ Ｐゴシック" panose="020B0600070205080204" pitchFamily="34" charset="-128"/>
              </a:rPr>
              <a:t>Multi-frame Functional Groups</a:t>
            </a:r>
          </a:p>
        </p:txBody>
      </p:sp>
    </p:spTree>
    <p:extLst>
      <p:ext uri="{BB962C8B-B14F-4D97-AF65-F5344CB8AC3E}">
        <p14:creationId xmlns:p14="http://schemas.microsoft.com/office/powerpoint/2010/main" val="631798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AutoShape 2">
            <a:extLst>
              <a:ext uri="{FF2B5EF4-FFF2-40B4-BE49-F238E27FC236}">
                <a16:creationId xmlns:a16="http://schemas.microsoft.com/office/drawing/2014/main" id="{99CC151E-A47F-5249-8E36-E5467DCCF78C}"/>
              </a:ext>
            </a:extLst>
          </p:cNvPr>
          <p:cNvSpPr>
            <a:spLocks noChangeArrowheads="1"/>
          </p:cNvSpPr>
          <p:nvPr/>
        </p:nvSpPr>
        <p:spPr bwMode="auto">
          <a:xfrm>
            <a:off x="7250114" y="1203325"/>
            <a:ext cx="968375" cy="700088"/>
          </a:xfrm>
          <a:prstGeom prst="wedgeRoundRectCallout">
            <a:avLst>
              <a:gd name="adj1" fmla="val -15736"/>
              <a:gd name="adj2" fmla="val 90815"/>
              <a:gd name="adj3" fmla="val 16667"/>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2400"/>
          </a:p>
        </p:txBody>
      </p:sp>
      <p:sp>
        <p:nvSpPr>
          <p:cNvPr id="191491" name="Text Box 3">
            <a:extLst>
              <a:ext uri="{FF2B5EF4-FFF2-40B4-BE49-F238E27FC236}">
                <a16:creationId xmlns:a16="http://schemas.microsoft.com/office/drawing/2014/main" id="{53E630A9-302F-D545-99CC-B4177EA2BD3F}"/>
              </a:ext>
            </a:extLst>
          </p:cNvPr>
          <p:cNvSpPr txBox="1">
            <a:spLocks noChangeArrowheads="1"/>
          </p:cNvSpPr>
          <p:nvPr/>
        </p:nvSpPr>
        <p:spPr bwMode="auto">
          <a:xfrm>
            <a:off x="2657435" y="287339"/>
            <a:ext cx="96051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Temporal</a:t>
            </a:r>
            <a:br>
              <a:rPr lang="en-US" altLang="en-US" sz="1600"/>
            </a:br>
            <a:r>
              <a:rPr lang="en-US" altLang="en-US" sz="1600"/>
              <a:t>Position</a:t>
            </a:r>
            <a:br>
              <a:rPr lang="en-US" altLang="en-US" sz="1600"/>
            </a:br>
            <a:r>
              <a:rPr lang="en-US" altLang="en-US" sz="1600"/>
              <a:t>Index</a:t>
            </a:r>
          </a:p>
        </p:txBody>
      </p:sp>
      <p:sp>
        <p:nvSpPr>
          <p:cNvPr id="191492" name="Text Box 4">
            <a:extLst>
              <a:ext uri="{FF2B5EF4-FFF2-40B4-BE49-F238E27FC236}">
                <a16:creationId xmlns:a16="http://schemas.microsoft.com/office/drawing/2014/main" id="{1EFC3CC8-B66D-F340-B017-99482E3BB2A4}"/>
              </a:ext>
            </a:extLst>
          </p:cNvPr>
          <p:cNvSpPr txBox="1">
            <a:spLocks noChangeArrowheads="1"/>
          </p:cNvSpPr>
          <p:nvPr/>
        </p:nvSpPr>
        <p:spPr bwMode="auto">
          <a:xfrm>
            <a:off x="2990851" y="2170113"/>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2</a:t>
            </a:r>
          </a:p>
        </p:txBody>
      </p:sp>
      <p:sp>
        <p:nvSpPr>
          <p:cNvPr id="191493" name="Text Box 5">
            <a:extLst>
              <a:ext uri="{FF2B5EF4-FFF2-40B4-BE49-F238E27FC236}">
                <a16:creationId xmlns:a16="http://schemas.microsoft.com/office/drawing/2014/main" id="{8936D7D6-9E5C-D147-9EBB-1D0AC84A73AD}"/>
              </a:ext>
            </a:extLst>
          </p:cNvPr>
          <p:cNvSpPr txBox="1">
            <a:spLocks noChangeArrowheads="1"/>
          </p:cNvSpPr>
          <p:nvPr/>
        </p:nvSpPr>
        <p:spPr bwMode="auto">
          <a:xfrm>
            <a:off x="2987676" y="5219700"/>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1</a:t>
            </a:r>
          </a:p>
        </p:txBody>
      </p:sp>
      <p:sp>
        <p:nvSpPr>
          <p:cNvPr id="191494" name="Text Box 6">
            <a:extLst>
              <a:ext uri="{FF2B5EF4-FFF2-40B4-BE49-F238E27FC236}">
                <a16:creationId xmlns:a16="http://schemas.microsoft.com/office/drawing/2014/main" id="{C722A0AC-CFBC-F84D-AF3D-CE2C86CC17E2}"/>
              </a:ext>
            </a:extLst>
          </p:cNvPr>
          <p:cNvSpPr txBox="1">
            <a:spLocks noChangeArrowheads="1"/>
          </p:cNvSpPr>
          <p:nvPr/>
        </p:nvSpPr>
        <p:spPr bwMode="auto">
          <a:xfrm>
            <a:off x="1833553" y="285751"/>
            <a:ext cx="75725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Trigger</a:t>
            </a:r>
            <a:br>
              <a:rPr lang="en-US" altLang="en-US" sz="1600"/>
            </a:br>
            <a:r>
              <a:rPr lang="en-US" altLang="en-US" sz="1600"/>
              <a:t>Delay</a:t>
            </a:r>
            <a:br>
              <a:rPr lang="en-US" altLang="en-US" sz="1600"/>
            </a:br>
            <a:r>
              <a:rPr lang="en-US" altLang="en-US" sz="1600"/>
              <a:t>Time</a:t>
            </a:r>
          </a:p>
        </p:txBody>
      </p:sp>
      <p:sp>
        <p:nvSpPr>
          <p:cNvPr id="191495" name="Text Box 7">
            <a:extLst>
              <a:ext uri="{FF2B5EF4-FFF2-40B4-BE49-F238E27FC236}">
                <a16:creationId xmlns:a16="http://schemas.microsoft.com/office/drawing/2014/main" id="{3803F33F-BF9E-204A-8E52-801BDB9F766C}"/>
              </a:ext>
            </a:extLst>
          </p:cNvPr>
          <p:cNvSpPr txBox="1">
            <a:spLocks noChangeArrowheads="1"/>
          </p:cNvSpPr>
          <p:nvPr/>
        </p:nvSpPr>
        <p:spPr bwMode="auto">
          <a:xfrm>
            <a:off x="1870583" y="2168525"/>
            <a:ext cx="68319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48 ms</a:t>
            </a:r>
          </a:p>
        </p:txBody>
      </p:sp>
      <p:sp>
        <p:nvSpPr>
          <p:cNvPr id="191496" name="Text Box 8">
            <a:extLst>
              <a:ext uri="{FF2B5EF4-FFF2-40B4-BE49-F238E27FC236}">
                <a16:creationId xmlns:a16="http://schemas.microsoft.com/office/drawing/2014/main" id="{645691BE-79B2-8D4D-B5DE-10822853A35E}"/>
              </a:ext>
            </a:extLst>
          </p:cNvPr>
          <p:cNvSpPr txBox="1">
            <a:spLocks noChangeArrowheads="1"/>
          </p:cNvSpPr>
          <p:nvPr/>
        </p:nvSpPr>
        <p:spPr bwMode="auto">
          <a:xfrm>
            <a:off x="1917917" y="5218113"/>
            <a:ext cx="5790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0 ms</a:t>
            </a:r>
          </a:p>
        </p:txBody>
      </p:sp>
      <p:sp>
        <p:nvSpPr>
          <p:cNvPr id="191497" name="Text Box 9">
            <a:extLst>
              <a:ext uri="{FF2B5EF4-FFF2-40B4-BE49-F238E27FC236}">
                <a16:creationId xmlns:a16="http://schemas.microsoft.com/office/drawing/2014/main" id="{169AD285-6C5A-C64E-A91F-3D5F16B94521}"/>
              </a:ext>
            </a:extLst>
          </p:cNvPr>
          <p:cNvSpPr txBox="1">
            <a:spLocks noChangeArrowheads="1"/>
          </p:cNvSpPr>
          <p:nvPr/>
        </p:nvSpPr>
        <p:spPr bwMode="auto">
          <a:xfrm>
            <a:off x="9202738" y="6226175"/>
            <a:ext cx="11432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2000"/>
              <a:t>Space (2)</a:t>
            </a:r>
          </a:p>
        </p:txBody>
      </p:sp>
      <p:sp>
        <p:nvSpPr>
          <p:cNvPr id="191498" name="Line 10">
            <a:extLst>
              <a:ext uri="{FF2B5EF4-FFF2-40B4-BE49-F238E27FC236}">
                <a16:creationId xmlns:a16="http://schemas.microsoft.com/office/drawing/2014/main" id="{785DA5B9-146A-BD4A-B7A6-035B008D9B05}"/>
              </a:ext>
            </a:extLst>
          </p:cNvPr>
          <p:cNvSpPr>
            <a:spLocks noChangeShapeType="1"/>
          </p:cNvSpPr>
          <p:nvPr/>
        </p:nvSpPr>
        <p:spPr bwMode="auto">
          <a:xfrm flipV="1">
            <a:off x="8758238" y="5827714"/>
            <a:ext cx="806450" cy="7969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191499" name="Line 11">
            <a:extLst>
              <a:ext uri="{FF2B5EF4-FFF2-40B4-BE49-F238E27FC236}">
                <a16:creationId xmlns:a16="http://schemas.microsoft.com/office/drawing/2014/main" id="{436C79BB-2979-BE4B-A0D4-2D7419FA4C50}"/>
              </a:ext>
            </a:extLst>
          </p:cNvPr>
          <p:cNvSpPr>
            <a:spLocks noChangeShapeType="1"/>
          </p:cNvSpPr>
          <p:nvPr/>
        </p:nvSpPr>
        <p:spPr bwMode="auto">
          <a:xfrm flipH="1" flipV="1">
            <a:off x="8577263" y="5183188"/>
            <a:ext cx="0" cy="138906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sp>
        <p:nvSpPr>
          <p:cNvPr id="191500" name="Text Box 12">
            <a:extLst>
              <a:ext uri="{FF2B5EF4-FFF2-40B4-BE49-F238E27FC236}">
                <a16:creationId xmlns:a16="http://schemas.microsoft.com/office/drawing/2014/main" id="{869650FB-83D9-8744-B2CC-1683D9CB243E}"/>
              </a:ext>
            </a:extLst>
          </p:cNvPr>
          <p:cNvSpPr txBox="1">
            <a:spLocks noChangeArrowheads="1"/>
          </p:cNvSpPr>
          <p:nvPr/>
        </p:nvSpPr>
        <p:spPr bwMode="auto">
          <a:xfrm>
            <a:off x="8202613" y="4654550"/>
            <a:ext cx="10470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2000"/>
              <a:t>Time (1)</a:t>
            </a:r>
          </a:p>
        </p:txBody>
      </p:sp>
      <p:grpSp>
        <p:nvGrpSpPr>
          <p:cNvPr id="191501" name="Group 13">
            <a:extLst>
              <a:ext uri="{FF2B5EF4-FFF2-40B4-BE49-F238E27FC236}">
                <a16:creationId xmlns:a16="http://schemas.microsoft.com/office/drawing/2014/main" id="{19791F13-A624-EB40-ACCF-CF9D2EEF949C}"/>
              </a:ext>
            </a:extLst>
          </p:cNvPr>
          <p:cNvGrpSpPr>
            <a:grpSpLocks/>
          </p:cNvGrpSpPr>
          <p:nvPr/>
        </p:nvGrpSpPr>
        <p:grpSpPr bwMode="auto">
          <a:xfrm>
            <a:off x="7277101" y="1377951"/>
            <a:ext cx="906463" cy="346075"/>
            <a:chOff x="4728" y="955"/>
            <a:chExt cx="571" cy="218"/>
          </a:xfrm>
        </p:grpSpPr>
        <p:sp>
          <p:nvSpPr>
            <p:cNvPr id="191502" name="Text Box 14">
              <a:extLst>
                <a:ext uri="{FF2B5EF4-FFF2-40B4-BE49-F238E27FC236}">
                  <a16:creationId xmlns:a16="http://schemas.microsoft.com/office/drawing/2014/main" id="{CD1EE703-0CC5-3743-80A2-081F057FFB0A}"/>
                </a:ext>
              </a:extLst>
            </p:cNvPr>
            <p:cNvSpPr txBox="1">
              <a:spLocks noChangeArrowheads="1"/>
            </p:cNvSpPr>
            <p:nvPr/>
          </p:nvSpPr>
          <p:spPr bwMode="auto">
            <a:xfrm>
              <a:off x="4728" y="961"/>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2</a:t>
              </a:r>
            </a:p>
          </p:txBody>
        </p:sp>
        <p:sp>
          <p:nvSpPr>
            <p:cNvPr id="191503" name="Text Box 15">
              <a:extLst>
                <a:ext uri="{FF2B5EF4-FFF2-40B4-BE49-F238E27FC236}">
                  <a16:creationId xmlns:a16="http://schemas.microsoft.com/office/drawing/2014/main" id="{DCEC936B-CC00-0347-99F0-4ABE6C3C50F3}"/>
                </a:ext>
              </a:extLst>
            </p:cNvPr>
            <p:cNvSpPr txBox="1">
              <a:spLocks noChangeArrowheads="1"/>
            </p:cNvSpPr>
            <p:nvPr/>
          </p:nvSpPr>
          <p:spPr bwMode="auto">
            <a:xfrm>
              <a:off x="4834" y="959"/>
              <a:ext cx="16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a:t>
              </a:r>
            </a:p>
          </p:txBody>
        </p:sp>
        <p:sp>
          <p:nvSpPr>
            <p:cNvPr id="191504" name="Text Box 16">
              <a:extLst>
                <a:ext uri="{FF2B5EF4-FFF2-40B4-BE49-F238E27FC236}">
                  <a16:creationId xmlns:a16="http://schemas.microsoft.com/office/drawing/2014/main" id="{CCC279CE-8607-424A-960E-C2943E5A097B}"/>
                </a:ext>
              </a:extLst>
            </p:cNvPr>
            <p:cNvSpPr txBox="1">
              <a:spLocks noChangeArrowheads="1"/>
            </p:cNvSpPr>
            <p:nvPr/>
          </p:nvSpPr>
          <p:spPr bwMode="auto">
            <a:xfrm>
              <a:off x="4920" y="957"/>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1</a:t>
              </a:r>
            </a:p>
          </p:txBody>
        </p:sp>
        <p:sp>
          <p:nvSpPr>
            <p:cNvPr id="191505" name="Text Box 17">
              <a:extLst>
                <a:ext uri="{FF2B5EF4-FFF2-40B4-BE49-F238E27FC236}">
                  <a16:creationId xmlns:a16="http://schemas.microsoft.com/office/drawing/2014/main" id="{943474BE-AF1E-3646-BB3C-A3D2956234C8}"/>
                </a:ext>
              </a:extLst>
            </p:cNvPr>
            <p:cNvSpPr txBox="1">
              <a:spLocks noChangeArrowheads="1"/>
            </p:cNvSpPr>
            <p:nvPr/>
          </p:nvSpPr>
          <p:spPr bwMode="auto">
            <a:xfrm>
              <a:off x="5026" y="955"/>
              <a:ext cx="16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a:t>
              </a:r>
            </a:p>
          </p:txBody>
        </p:sp>
        <p:sp>
          <p:nvSpPr>
            <p:cNvPr id="191506" name="Text Box 18">
              <a:extLst>
                <a:ext uri="{FF2B5EF4-FFF2-40B4-BE49-F238E27FC236}">
                  <a16:creationId xmlns:a16="http://schemas.microsoft.com/office/drawing/2014/main" id="{06E4150B-92D6-3B4A-8CF7-23B272A75DDD}"/>
                </a:ext>
              </a:extLst>
            </p:cNvPr>
            <p:cNvSpPr txBox="1">
              <a:spLocks noChangeArrowheads="1"/>
            </p:cNvSpPr>
            <p:nvPr/>
          </p:nvSpPr>
          <p:spPr bwMode="auto">
            <a:xfrm>
              <a:off x="5112" y="960"/>
              <a:ext cx="18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5</a:t>
              </a:r>
            </a:p>
          </p:txBody>
        </p:sp>
      </p:grpSp>
      <p:cxnSp>
        <p:nvCxnSpPr>
          <p:cNvPr id="191507" name="AutoShape 19">
            <a:extLst>
              <a:ext uri="{FF2B5EF4-FFF2-40B4-BE49-F238E27FC236}">
                <a16:creationId xmlns:a16="http://schemas.microsoft.com/office/drawing/2014/main" id="{56E16EC8-0779-3D4F-816A-65B72F43F5E7}"/>
              </a:ext>
            </a:extLst>
          </p:cNvPr>
          <p:cNvCxnSpPr>
            <a:cxnSpLocks noChangeShapeType="1"/>
            <a:stCxn id="191504" idx="0"/>
            <a:endCxn id="191534" idx="3"/>
          </p:cNvCxnSpPr>
          <p:nvPr/>
        </p:nvCxnSpPr>
        <p:spPr bwMode="auto">
          <a:xfrm rot="16200000" flipV="1">
            <a:off x="7051139" y="701931"/>
            <a:ext cx="644137" cy="714252"/>
          </a:xfrm>
          <a:prstGeom prst="bentConnector2">
            <a:avLst/>
          </a:prstGeom>
          <a:noFill/>
          <a:ln w="38100">
            <a:solidFill>
              <a:srgbClr val="E002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508" name="AutoShape 20">
            <a:extLst>
              <a:ext uri="{FF2B5EF4-FFF2-40B4-BE49-F238E27FC236}">
                <a16:creationId xmlns:a16="http://schemas.microsoft.com/office/drawing/2014/main" id="{631DD87A-6B27-0444-A7DF-7B92E5376BB7}"/>
              </a:ext>
            </a:extLst>
          </p:cNvPr>
          <p:cNvCxnSpPr>
            <a:cxnSpLocks noChangeShapeType="1"/>
            <a:stCxn id="191506" idx="2"/>
            <a:endCxn id="191531" idx="3"/>
          </p:cNvCxnSpPr>
          <p:nvPr/>
        </p:nvCxnSpPr>
        <p:spPr bwMode="auto">
          <a:xfrm rot="5400000">
            <a:off x="6800057" y="1027907"/>
            <a:ext cx="541337" cy="1930400"/>
          </a:xfrm>
          <a:prstGeom prst="bentConnector2">
            <a:avLst/>
          </a:prstGeom>
          <a:noFill/>
          <a:ln w="38100">
            <a:solidFill>
              <a:srgbClr val="E002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509" name="AutoShape 21">
            <a:extLst>
              <a:ext uri="{FF2B5EF4-FFF2-40B4-BE49-F238E27FC236}">
                <a16:creationId xmlns:a16="http://schemas.microsoft.com/office/drawing/2014/main" id="{1C994385-8D36-1D47-8060-05D54D9DEB5F}"/>
              </a:ext>
            </a:extLst>
          </p:cNvPr>
          <p:cNvCxnSpPr>
            <a:cxnSpLocks noChangeShapeType="1"/>
            <a:stCxn id="191502" idx="0"/>
            <a:endCxn id="191492" idx="0"/>
          </p:cNvCxnSpPr>
          <p:nvPr/>
        </p:nvCxnSpPr>
        <p:spPr bwMode="auto">
          <a:xfrm rot="16200000" flipH="1" flipV="1">
            <a:off x="4891881" y="-364331"/>
            <a:ext cx="782638" cy="4286250"/>
          </a:xfrm>
          <a:prstGeom prst="bentConnector3">
            <a:avLst>
              <a:gd name="adj1" fmla="val -29208"/>
            </a:avLst>
          </a:prstGeom>
          <a:noFill/>
          <a:ln w="38100">
            <a:solidFill>
              <a:srgbClr val="E002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1510" name="Text Box 22">
            <a:extLst>
              <a:ext uri="{FF2B5EF4-FFF2-40B4-BE49-F238E27FC236}">
                <a16:creationId xmlns:a16="http://schemas.microsoft.com/office/drawing/2014/main" id="{99461610-3DB4-1245-86D2-111E7D733E8E}"/>
              </a:ext>
            </a:extLst>
          </p:cNvPr>
          <p:cNvSpPr txBox="1">
            <a:spLocks noChangeArrowheads="1"/>
          </p:cNvSpPr>
          <p:nvPr/>
        </p:nvSpPr>
        <p:spPr bwMode="auto">
          <a:xfrm>
            <a:off x="8480628" y="1169989"/>
            <a:ext cx="107433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pPr algn="ctr"/>
            <a:r>
              <a:rPr lang="en-US" altLang="en-US" sz="1600"/>
              <a:t>Dimension</a:t>
            </a:r>
            <a:br>
              <a:rPr lang="en-US" altLang="en-US" sz="1600"/>
            </a:br>
            <a:r>
              <a:rPr lang="en-US" altLang="en-US" sz="1600"/>
              <a:t>Index</a:t>
            </a:r>
            <a:br>
              <a:rPr lang="en-US" altLang="en-US" sz="1600"/>
            </a:br>
            <a:r>
              <a:rPr lang="en-US" altLang="en-US" sz="1600"/>
              <a:t>Values</a:t>
            </a:r>
          </a:p>
        </p:txBody>
      </p:sp>
      <p:sp>
        <p:nvSpPr>
          <p:cNvPr id="191511" name="Text Box 23">
            <a:extLst>
              <a:ext uri="{FF2B5EF4-FFF2-40B4-BE49-F238E27FC236}">
                <a16:creationId xmlns:a16="http://schemas.microsoft.com/office/drawing/2014/main" id="{D27B99EE-832F-0A47-A769-889BB191FA8C}"/>
              </a:ext>
            </a:extLst>
          </p:cNvPr>
          <p:cNvSpPr txBox="1">
            <a:spLocks noChangeArrowheads="1"/>
          </p:cNvSpPr>
          <p:nvPr/>
        </p:nvSpPr>
        <p:spPr bwMode="auto">
          <a:xfrm>
            <a:off x="7685088" y="3128964"/>
            <a:ext cx="2889250"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fontAlgn="base">
              <a:spcBef>
                <a:spcPct val="0"/>
              </a:spcBef>
              <a:spcAft>
                <a:spcPct val="0"/>
              </a:spcAft>
              <a:defRPr>
                <a:solidFill>
                  <a:schemeClr val="tx1"/>
                </a:solidFill>
                <a:latin typeface="Arial" panose="020B0604020202020204" pitchFamily="34" charset="0"/>
              </a:defRPr>
            </a:lvl6pPr>
            <a:lvl7pPr marL="3200400" indent="-457200" fontAlgn="base">
              <a:spcBef>
                <a:spcPct val="0"/>
              </a:spcBef>
              <a:spcAft>
                <a:spcPct val="0"/>
              </a:spcAft>
              <a:defRPr>
                <a:solidFill>
                  <a:schemeClr val="tx1"/>
                </a:solidFill>
                <a:latin typeface="Arial" panose="020B0604020202020204" pitchFamily="34" charset="0"/>
              </a:defRPr>
            </a:lvl7pPr>
            <a:lvl8pPr marL="3657600" indent="-457200" fontAlgn="base">
              <a:spcBef>
                <a:spcPct val="0"/>
              </a:spcBef>
              <a:spcAft>
                <a:spcPct val="0"/>
              </a:spcAft>
              <a:defRPr>
                <a:solidFill>
                  <a:schemeClr val="tx1"/>
                </a:solidFill>
                <a:latin typeface="Arial" panose="020B0604020202020204" pitchFamily="34" charset="0"/>
              </a:defRPr>
            </a:lvl8pPr>
            <a:lvl9pPr marL="4114800" indent="-457200" fontAlgn="base">
              <a:spcBef>
                <a:spcPct val="0"/>
              </a:spcBef>
              <a:spcAft>
                <a:spcPct val="0"/>
              </a:spcAft>
              <a:defRPr>
                <a:solidFill>
                  <a:schemeClr val="tx1"/>
                </a:solidFill>
                <a:latin typeface="Arial" panose="020B0604020202020204" pitchFamily="34" charset="0"/>
              </a:defRPr>
            </a:lvl9pPr>
          </a:lstStyle>
          <a:p>
            <a:r>
              <a:rPr lang="en-US" altLang="en-US" sz="1600"/>
              <a:t>Dimension Index Pointers:</a:t>
            </a:r>
          </a:p>
          <a:p>
            <a:pPr>
              <a:buFont typeface="Times" pitchFamily="2" charset="0"/>
              <a:buAutoNum type="arabicPeriod"/>
            </a:pPr>
            <a:r>
              <a:rPr lang="en-US" altLang="en-US" sz="1600"/>
              <a:t>Temporal Position Index </a:t>
            </a:r>
          </a:p>
          <a:p>
            <a:pPr>
              <a:buFont typeface="Times" pitchFamily="2" charset="0"/>
              <a:buAutoNum type="arabicPeriod"/>
            </a:pPr>
            <a:r>
              <a:rPr lang="en-US" altLang="en-US" sz="1600"/>
              <a:t>Stack ID</a:t>
            </a:r>
          </a:p>
          <a:p>
            <a:pPr>
              <a:buFont typeface="Times" pitchFamily="2" charset="0"/>
              <a:buAutoNum type="arabicPeriod"/>
            </a:pPr>
            <a:r>
              <a:rPr lang="en-US" altLang="en-US" sz="1600"/>
              <a:t>In-Stack Position</a:t>
            </a:r>
          </a:p>
        </p:txBody>
      </p:sp>
      <p:pic>
        <p:nvPicPr>
          <p:cNvPr id="191512" name="Picture 24">
            <a:extLst>
              <a:ext uri="{FF2B5EF4-FFF2-40B4-BE49-F238E27FC236}">
                <a16:creationId xmlns:a16="http://schemas.microsoft.com/office/drawing/2014/main" id="{29D8F779-86D8-734D-A99A-F73B33CBE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3" y="3900488"/>
            <a:ext cx="1452562"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13" name="Text Box 25">
            <a:extLst>
              <a:ext uri="{FF2B5EF4-FFF2-40B4-BE49-F238E27FC236}">
                <a16:creationId xmlns:a16="http://schemas.microsoft.com/office/drawing/2014/main" id="{D329BB94-45D5-6549-A46F-C44D90CB93A5}"/>
              </a:ext>
            </a:extLst>
          </p:cNvPr>
          <p:cNvSpPr txBox="1">
            <a:spLocks noChangeArrowheads="1"/>
          </p:cNvSpPr>
          <p:nvPr/>
        </p:nvSpPr>
        <p:spPr bwMode="auto">
          <a:xfrm>
            <a:off x="5827714" y="5362575"/>
            <a:ext cx="2682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5</a:t>
            </a:r>
          </a:p>
        </p:txBody>
      </p:sp>
      <p:sp>
        <p:nvSpPr>
          <p:cNvPr id="191514" name="Text Box 26">
            <a:extLst>
              <a:ext uri="{FF2B5EF4-FFF2-40B4-BE49-F238E27FC236}">
                <a16:creationId xmlns:a16="http://schemas.microsoft.com/office/drawing/2014/main" id="{1E1C66E4-FAF2-CF45-81A4-9556C8EF717B}"/>
              </a:ext>
            </a:extLst>
          </p:cNvPr>
          <p:cNvSpPr txBox="1">
            <a:spLocks noChangeArrowheads="1"/>
          </p:cNvSpPr>
          <p:nvPr/>
        </p:nvSpPr>
        <p:spPr bwMode="auto">
          <a:xfrm>
            <a:off x="7315200" y="5367339"/>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1\1\5</a:t>
            </a:r>
          </a:p>
        </p:txBody>
      </p:sp>
      <p:sp>
        <p:nvSpPr>
          <p:cNvPr id="191515" name="Text Box 27">
            <a:extLst>
              <a:ext uri="{FF2B5EF4-FFF2-40B4-BE49-F238E27FC236}">
                <a16:creationId xmlns:a16="http://schemas.microsoft.com/office/drawing/2014/main" id="{4CE38914-A48C-8E48-B8A2-950DFFE2DCA5}"/>
              </a:ext>
            </a:extLst>
          </p:cNvPr>
          <p:cNvSpPr txBox="1">
            <a:spLocks noChangeArrowheads="1"/>
          </p:cNvSpPr>
          <p:nvPr/>
        </p:nvSpPr>
        <p:spPr bwMode="auto">
          <a:xfrm>
            <a:off x="4360864" y="6362701"/>
            <a:ext cx="12184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In-Stack Position</a:t>
            </a:r>
          </a:p>
        </p:txBody>
      </p:sp>
      <p:sp>
        <p:nvSpPr>
          <p:cNvPr id="191516" name="Text Box 28">
            <a:extLst>
              <a:ext uri="{FF2B5EF4-FFF2-40B4-BE49-F238E27FC236}">
                <a16:creationId xmlns:a16="http://schemas.microsoft.com/office/drawing/2014/main" id="{71764A16-1979-9D4F-B0F0-42F4085DB3F1}"/>
              </a:ext>
            </a:extLst>
          </p:cNvPr>
          <p:cNvSpPr txBox="1">
            <a:spLocks noChangeArrowheads="1"/>
          </p:cNvSpPr>
          <p:nvPr/>
        </p:nvSpPr>
        <p:spPr bwMode="auto">
          <a:xfrm>
            <a:off x="6097589" y="3835401"/>
            <a:ext cx="9089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Stack ID = 1</a:t>
            </a:r>
          </a:p>
        </p:txBody>
      </p:sp>
      <p:sp>
        <p:nvSpPr>
          <p:cNvPr id="191517" name="Line 29">
            <a:extLst>
              <a:ext uri="{FF2B5EF4-FFF2-40B4-BE49-F238E27FC236}">
                <a16:creationId xmlns:a16="http://schemas.microsoft.com/office/drawing/2014/main" id="{2F961E3C-7ECC-C847-8D47-A08036348046}"/>
              </a:ext>
            </a:extLst>
          </p:cNvPr>
          <p:cNvSpPr>
            <a:spLocks noChangeShapeType="1"/>
          </p:cNvSpPr>
          <p:nvPr/>
        </p:nvSpPr>
        <p:spPr bwMode="auto">
          <a:xfrm flipV="1">
            <a:off x="5507038" y="5541964"/>
            <a:ext cx="806450" cy="7969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pic>
        <p:nvPicPr>
          <p:cNvPr id="191518" name="Picture 30">
            <a:extLst>
              <a:ext uri="{FF2B5EF4-FFF2-40B4-BE49-F238E27FC236}">
                <a16:creationId xmlns:a16="http://schemas.microsoft.com/office/drawing/2014/main" id="{409BD7CF-A597-D24E-BB9C-6872EE3B31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0363" y="4094163"/>
            <a:ext cx="1452562"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19" name="Text Box 31">
            <a:extLst>
              <a:ext uri="{FF2B5EF4-FFF2-40B4-BE49-F238E27FC236}">
                <a16:creationId xmlns:a16="http://schemas.microsoft.com/office/drawing/2014/main" id="{CA39A689-A613-E64E-A394-F3D02903C04E}"/>
              </a:ext>
            </a:extLst>
          </p:cNvPr>
          <p:cNvSpPr txBox="1">
            <a:spLocks noChangeArrowheads="1"/>
          </p:cNvSpPr>
          <p:nvPr/>
        </p:nvSpPr>
        <p:spPr bwMode="auto">
          <a:xfrm>
            <a:off x="5607050" y="5545139"/>
            <a:ext cx="2682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4</a:t>
            </a:r>
          </a:p>
        </p:txBody>
      </p:sp>
      <p:sp>
        <p:nvSpPr>
          <p:cNvPr id="191520" name="Text Box 32">
            <a:extLst>
              <a:ext uri="{FF2B5EF4-FFF2-40B4-BE49-F238E27FC236}">
                <a16:creationId xmlns:a16="http://schemas.microsoft.com/office/drawing/2014/main" id="{752F57E0-15BB-3347-9FA5-B7456036F644}"/>
              </a:ext>
            </a:extLst>
          </p:cNvPr>
          <p:cNvSpPr txBox="1">
            <a:spLocks noChangeArrowheads="1"/>
          </p:cNvSpPr>
          <p:nvPr/>
        </p:nvSpPr>
        <p:spPr bwMode="auto">
          <a:xfrm>
            <a:off x="7094538" y="5549901"/>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1\1\4</a:t>
            </a:r>
          </a:p>
        </p:txBody>
      </p:sp>
      <p:pic>
        <p:nvPicPr>
          <p:cNvPr id="191521" name="Picture 33">
            <a:extLst>
              <a:ext uri="{FF2B5EF4-FFF2-40B4-BE49-F238E27FC236}">
                <a16:creationId xmlns:a16="http://schemas.microsoft.com/office/drawing/2014/main" id="{4A91D620-9740-7B43-A118-EAEA1F604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3513" y="4287838"/>
            <a:ext cx="1452562"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22" name="Text Box 34">
            <a:extLst>
              <a:ext uri="{FF2B5EF4-FFF2-40B4-BE49-F238E27FC236}">
                <a16:creationId xmlns:a16="http://schemas.microsoft.com/office/drawing/2014/main" id="{B5DBD1A5-CD6D-0B47-9D3C-BF318814BF9B}"/>
              </a:ext>
            </a:extLst>
          </p:cNvPr>
          <p:cNvSpPr txBox="1">
            <a:spLocks noChangeArrowheads="1"/>
          </p:cNvSpPr>
          <p:nvPr/>
        </p:nvSpPr>
        <p:spPr bwMode="auto">
          <a:xfrm>
            <a:off x="5411789" y="5746750"/>
            <a:ext cx="268287"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3</a:t>
            </a:r>
          </a:p>
        </p:txBody>
      </p:sp>
      <p:sp>
        <p:nvSpPr>
          <p:cNvPr id="191523" name="Text Box 35">
            <a:extLst>
              <a:ext uri="{FF2B5EF4-FFF2-40B4-BE49-F238E27FC236}">
                <a16:creationId xmlns:a16="http://schemas.microsoft.com/office/drawing/2014/main" id="{7D78BBC5-E799-CA43-AF1B-59B36D43EAB5}"/>
              </a:ext>
            </a:extLst>
          </p:cNvPr>
          <p:cNvSpPr txBox="1">
            <a:spLocks noChangeArrowheads="1"/>
          </p:cNvSpPr>
          <p:nvPr/>
        </p:nvSpPr>
        <p:spPr bwMode="auto">
          <a:xfrm>
            <a:off x="6899275" y="5751514"/>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1\1\3</a:t>
            </a:r>
          </a:p>
        </p:txBody>
      </p:sp>
      <p:pic>
        <p:nvPicPr>
          <p:cNvPr id="191524" name="Picture 36">
            <a:extLst>
              <a:ext uri="{FF2B5EF4-FFF2-40B4-BE49-F238E27FC236}">
                <a16:creationId xmlns:a16="http://schemas.microsoft.com/office/drawing/2014/main" id="{02E646A1-3874-4143-A791-5945A21BB5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663" y="4481513"/>
            <a:ext cx="1452562"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25" name="Text Box 37">
            <a:extLst>
              <a:ext uri="{FF2B5EF4-FFF2-40B4-BE49-F238E27FC236}">
                <a16:creationId xmlns:a16="http://schemas.microsoft.com/office/drawing/2014/main" id="{EFCE78ED-C449-E540-8229-9B96A422D83C}"/>
              </a:ext>
            </a:extLst>
          </p:cNvPr>
          <p:cNvSpPr txBox="1">
            <a:spLocks noChangeArrowheads="1"/>
          </p:cNvSpPr>
          <p:nvPr/>
        </p:nvSpPr>
        <p:spPr bwMode="auto">
          <a:xfrm>
            <a:off x="5213350" y="5929314"/>
            <a:ext cx="2682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a:t>
            </a:r>
          </a:p>
        </p:txBody>
      </p:sp>
      <p:sp>
        <p:nvSpPr>
          <p:cNvPr id="191526" name="Text Box 38">
            <a:extLst>
              <a:ext uri="{FF2B5EF4-FFF2-40B4-BE49-F238E27FC236}">
                <a16:creationId xmlns:a16="http://schemas.microsoft.com/office/drawing/2014/main" id="{F2ED3FA7-1510-4045-8970-304617A97FBA}"/>
              </a:ext>
            </a:extLst>
          </p:cNvPr>
          <p:cNvSpPr txBox="1">
            <a:spLocks noChangeArrowheads="1"/>
          </p:cNvSpPr>
          <p:nvPr/>
        </p:nvSpPr>
        <p:spPr bwMode="auto">
          <a:xfrm>
            <a:off x="6700838" y="5934076"/>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1\1\2</a:t>
            </a:r>
          </a:p>
        </p:txBody>
      </p:sp>
      <p:pic>
        <p:nvPicPr>
          <p:cNvPr id="191527" name="Picture 39">
            <a:extLst>
              <a:ext uri="{FF2B5EF4-FFF2-40B4-BE49-F238E27FC236}">
                <a16:creationId xmlns:a16="http://schemas.microsoft.com/office/drawing/2014/main" id="{A94132B8-5D21-D945-84AA-2F2DBDA40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9813" y="4675188"/>
            <a:ext cx="1452562" cy="145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28" name="Text Box 40">
            <a:extLst>
              <a:ext uri="{FF2B5EF4-FFF2-40B4-BE49-F238E27FC236}">
                <a16:creationId xmlns:a16="http://schemas.microsoft.com/office/drawing/2014/main" id="{BC5B1A73-684D-6142-90FD-1518829B6F80}"/>
              </a:ext>
            </a:extLst>
          </p:cNvPr>
          <p:cNvSpPr txBox="1">
            <a:spLocks noChangeArrowheads="1"/>
          </p:cNvSpPr>
          <p:nvPr/>
        </p:nvSpPr>
        <p:spPr bwMode="auto">
          <a:xfrm>
            <a:off x="5016500" y="6111875"/>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a:t>
            </a:r>
          </a:p>
        </p:txBody>
      </p:sp>
      <p:sp>
        <p:nvSpPr>
          <p:cNvPr id="191529" name="Text Box 41">
            <a:extLst>
              <a:ext uri="{FF2B5EF4-FFF2-40B4-BE49-F238E27FC236}">
                <a16:creationId xmlns:a16="http://schemas.microsoft.com/office/drawing/2014/main" id="{4412EA68-120B-B94A-BF95-A123AD303F48}"/>
              </a:ext>
            </a:extLst>
          </p:cNvPr>
          <p:cNvSpPr txBox="1">
            <a:spLocks noChangeArrowheads="1"/>
          </p:cNvSpPr>
          <p:nvPr/>
        </p:nvSpPr>
        <p:spPr bwMode="auto">
          <a:xfrm>
            <a:off x="6503988" y="6116639"/>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1\1\1</a:t>
            </a:r>
          </a:p>
        </p:txBody>
      </p:sp>
      <p:pic>
        <p:nvPicPr>
          <p:cNvPr id="191530" name="Picture 42">
            <a:extLst>
              <a:ext uri="{FF2B5EF4-FFF2-40B4-BE49-F238E27FC236}">
                <a16:creationId xmlns:a16="http://schemas.microsoft.com/office/drawing/2014/main" id="{106856B8-F442-2A45-9BEE-0BACBC406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6738" y="663576"/>
            <a:ext cx="1452562"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31" name="Text Box 43">
            <a:extLst>
              <a:ext uri="{FF2B5EF4-FFF2-40B4-BE49-F238E27FC236}">
                <a16:creationId xmlns:a16="http://schemas.microsoft.com/office/drawing/2014/main" id="{F9650D86-7239-4D48-9576-16CD79A59D2F}"/>
              </a:ext>
            </a:extLst>
          </p:cNvPr>
          <p:cNvSpPr txBox="1">
            <a:spLocks noChangeArrowheads="1"/>
          </p:cNvSpPr>
          <p:nvPr/>
        </p:nvSpPr>
        <p:spPr bwMode="auto">
          <a:xfrm>
            <a:off x="5837239" y="2125664"/>
            <a:ext cx="2682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5</a:t>
            </a:r>
          </a:p>
        </p:txBody>
      </p:sp>
      <p:sp>
        <p:nvSpPr>
          <p:cNvPr id="191532" name="Text Box 44">
            <a:extLst>
              <a:ext uri="{FF2B5EF4-FFF2-40B4-BE49-F238E27FC236}">
                <a16:creationId xmlns:a16="http://schemas.microsoft.com/office/drawing/2014/main" id="{AAA58BF3-319F-D54D-9EAB-A1CE826A460B}"/>
              </a:ext>
            </a:extLst>
          </p:cNvPr>
          <p:cNvSpPr txBox="1">
            <a:spLocks noChangeArrowheads="1"/>
          </p:cNvSpPr>
          <p:nvPr/>
        </p:nvSpPr>
        <p:spPr bwMode="auto">
          <a:xfrm>
            <a:off x="7324725" y="2130426"/>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2\1\5</a:t>
            </a:r>
          </a:p>
        </p:txBody>
      </p:sp>
      <p:sp>
        <p:nvSpPr>
          <p:cNvPr id="191533" name="Text Box 45">
            <a:extLst>
              <a:ext uri="{FF2B5EF4-FFF2-40B4-BE49-F238E27FC236}">
                <a16:creationId xmlns:a16="http://schemas.microsoft.com/office/drawing/2014/main" id="{4BFE0D52-3B43-0F48-952C-7BE936CC5734}"/>
              </a:ext>
            </a:extLst>
          </p:cNvPr>
          <p:cNvSpPr txBox="1">
            <a:spLocks noChangeArrowheads="1"/>
          </p:cNvSpPr>
          <p:nvPr/>
        </p:nvSpPr>
        <p:spPr bwMode="auto">
          <a:xfrm>
            <a:off x="4370389" y="3125789"/>
            <a:ext cx="121847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In-Stack Position</a:t>
            </a:r>
          </a:p>
        </p:txBody>
      </p:sp>
      <p:sp>
        <p:nvSpPr>
          <p:cNvPr id="191534" name="Text Box 46">
            <a:extLst>
              <a:ext uri="{FF2B5EF4-FFF2-40B4-BE49-F238E27FC236}">
                <a16:creationId xmlns:a16="http://schemas.microsoft.com/office/drawing/2014/main" id="{D8BE6AD4-B142-564F-BE30-AEEDDD4CB406}"/>
              </a:ext>
            </a:extLst>
          </p:cNvPr>
          <p:cNvSpPr txBox="1">
            <a:spLocks noChangeArrowheads="1"/>
          </p:cNvSpPr>
          <p:nvPr/>
        </p:nvSpPr>
        <p:spPr bwMode="auto">
          <a:xfrm>
            <a:off x="6107114" y="598489"/>
            <a:ext cx="90896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Stack ID = 1</a:t>
            </a:r>
          </a:p>
        </p:txBody>
      </p:sp>
      <p:sp>
        <p:nvSpPr>
          <p:cNvPr id="191535" name="Line 47">
            <a:extLst>
              <a:ext uri="{FF2B5EF4-FFF2-40B4-BE49-F238E27FC236}">
                <a16:creationId xmlns:a16="http://schemas.microsoft.com/office/drawing/2014/main" id="{F6005BCB-608F-D043-A160-7FF2578A0B4F}"/>
              </a:ext>
            </a:extLst>
          </p:cNvPr>
          <p:cNvSpPr>
            <a:spLocks noChangeShapeType="1"/>
          </p:cNvSpPr>
          <p:nvPr/>
        </p:nvSpPr>
        <p:spPr bwMode="auto">
          <a:xfrm flipV="1">
            <a:off x="5516563" y="2305051"/>
            <a:ext cx="806450" cy="79692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nchor="ctr"/>
          <a:lstStyle/>
          <a:p>
            <a:endParaRPr lang="en-US"/>
          </a:p>
        </p:txBody>
      </p:sp>
      <p:pic>
        <p:nvPicPr>
          <p:cNvPr id="191536" name="Picture 48">
            <a:extLst>
              <a:ext uri="{FF2B5EF4-FFF2-40B4-BE49-F238E27FC236}">
                <a16:creationId xmlns:a16="http://schemas.microsoft.com/office/drawing/2014/main" id="{05304DAE-3293-D846-9FD1-0BF3EB12BF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888" y="857251"/>
            <a:ext cx="1452562"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37" name="Text Box 49">
            <a:extLst>
              <a:ext uri="{FF2B5EF4-FFF2-40B4-BE49-F238E27FC236}">
                <a16:creationId xmlns:a16="http://schemas.microsoft.com/office/drawing/2014/main" id="{625663D1-3E79-3542-9C8C-E9C732DBF723}"/>
              </a:ext>
            </a:extLst>
          </p:cNvPr>
          <p:cNvSpPr txBox="1">
            <a:spLocks noChangeArrowheads="1"/>
          </p:cNvSpPr>
          <p:nvPr/>
        </p:nvSpPr>
        <p:spPr bwMode="auto">
          <a:xfrm>
            <a:off x="5616575" y="2308225"/>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4</a:t>
            </a:r>
          </a:p>
        </p:txBody>
      </p:sp>
      <p:sp>
        <p:nvSpPr>
          <p:cNvPr id="191538" name="Text Box 50">
            <a:extLst>
              <a:ext uri="{FF2B5EF4-FFF2-40B4-BE49-F238E27FC236}">
                <a16:creationId xmlns:a16="http://schemas.microsoft.com/office/drawing/2014/main" id="{10339FA5-59C2-F843-8FEF-45AB08933500}"/>
              </a:ext>
            </a:extLst>
          </p:cNvPr>
          <p:cNvSpPr txBox="1">
            <a:spLocks noChangeArrowheads="1"/>
          </p:cNvSpPr>
          <p:nvPr/>
        </p:nvSpPr>
        <p:spPr bwMode="auto">
          <a:xfrm>
            <a:off x="7104063" y="2312989"/>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2\1\4</a:t>
            </a:r>
          </a:p>
        </p:txBody>
      </p:sp>
      <p:pic>
        <p:nvPicPr>
          <p:cNvPr id="191539" name="Picture 51">
            <a:extLst>
              <a:ext uri="{FF2B5EF4-FFF2-40B4-BE49-F238E27FC236}">
                <a16:creationId xmlns:a16="http://schemas.microsoft.com/office/drawing/2014/main" id="{53BED3A2-B4E9-4841-9D23-B9AB9C87D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3038" y="1050926"/>
            <a:ext cx="1452562"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40" name="Text Box 52">
            <a:extLst>
              <a:ext uri="{FF2B5EF4-FFF2-40B4-BE49-F238E27FC236}">
                <a16:creationId xmlns:a16="http://schemas.microsoft.com/office/drawing/2014/main" id="{4ABEA8B1-F0E9-4245-924B-3B7609B8B25F}"/>
              </a:ext>
            </a:extLst>
          </p:cNvPr>
          <p:cNvSpPr txBox="1">
            <a:spLocks noChangeArrowheads="1"/>
          </p:cNvSpPr>
          <p:nvPr/>
        </p:nvSpPr>
        <p:spPr bwMode="auto">
          <a:xfrm>
            <a:off x="5421314" y="2509839"/>
            <a:ext cx="2682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3</a:t>
            </a:r>
          </a:p>
        </p:txBody>
      </p:sp>
      <p:sp>
        <p:nvSpPr>
          <p:cNvPr id="191541" name="Text Box 53">
            <a:extLst>
              <a:ext uri="{FF2B5EF4-FFF2-40B4-BE49-F238E27FC236}">
                <a16:creationId xmlns:a16="http://schemas.microsoft.com/office/drawing/2014/main" id="{C6B169C8-574C-4F41-B130-5DB10BF54B0E}"/>
              </a:ext>
            </a:extLst>
          </p:cNvPr>
          <p:cNvSpPr txBox="1">
            <a:spLocks noChangeArrowheads="1"/>
          </p:cNvSpPr>
          <p:nvPr/>
        </p:nvSpPr>
        <p:spPr bwMode="auto">
          <a:xfrm>
            <a:off x="6908800" y="2514601"/>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2\1\3</a:t>
            </a:r>
          </a:p>
        </p:txBody>
      </p:sp>
      <p:pic>
        <p:nvPicPr>
          <p:cNvPr id="191542" name="Picture 54">
            <a:extLst>
              <a:ext uri="{FF2B5EF4-FFF2-40B4-BE49-F238E27FC236}">
                <a16:creationId xmlns:a16="http://schemas.microsoft.com/office/drawing/2014/main" id="{19CCB97E-9FEB-1A4F-A8C9-DA1B05022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8" y="1244601"/>
            <a:ext cx="1452562"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43" name="Text Box 55">
            <a:extLst>
              <a:ext uri="{FF2B5EF4-FFF2-40B4-BE49-F238E27FC236}">
                <a16:creationId xmlns:a16="http://schemas.microsoft.com/office/drawing/2014/main" id="{A6D885B0-ABB5-A94B-A71C-AB684AB8F5C6}"/>
              </a:ext>
            </a:extLst>
          </p:cNvPr>
          <p:cNvSpPr txBox="1">
            <a:spLocks noChangeArrowheads="1"/>
          </p:cNvSpPr>
          <p:nvPr/>
        </p:nvSpPr>
        <p:spPr bwMode="auto">
          <a:xfrm>
            <a:off x="5222875" y="2692400"/>
            <a:ext cx="26828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a:t>
            </a:r>
          </a:p>
        </p:txBody>
      </p:sp>
      <p:sp>
        <p:nvSpPr>
          <p:cNvPr id="191544" name="Text Box 56">
            <a:extLst>
              <a:ext uri="{FF2B5EF4-FFF2-40B4-BE49-F238E27FC236}">
                <a16:creationId xmlns:a16="http://schemas.microsoft.com/office/drawing/2014/main" id="{BB81F5BE-C589-B44D-A8FA-BEDDCB76F6A7}"/>
              </a:ext>
            </a:extLst>
          </p:cNvPr>
          <p:cNvSpPr txBox="1">
            <a:spLocks noChangeArrowheads="1"/>
          </p:cNvSpPr>
          <p:nvPr/>
        </p:nvSpPr>
        <p:spPr bwMode="auto">
          <a:xfrm>
            <a:off x="6710363" y="2697164"/>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2\1\2</a:t>
            </a:r>
          </a:p>
        </p:txBody>
      </p:sp>
      <p:pic>
        <p:nvPicPr>
          <p:cNvPr id="191545" name="Picture 57">
            <a:extLst>
              <a:ext uri="{FF2B5EF4-FFF2-40B4-BE49-F238E27FC236}">
                <a16:creationId xmlns:a16="http://schemas.microsoft.com/office/drawing/2014/main" id="{6001F873-2CB7-9741-A45C-112F30379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338" y="1438276"/>
            <a:ext cx="1452562" cy="145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1546" name="Text Box 58">
            <a:extLst>
              <a:ext uri="{FF2B5EF4-FFF2-40B4-BE49-F238E27FC236}">
                <a16:creationId xmlns:a16="http://schemas.microsoft.com/office/drawing/2014/main" id="{9F7879AA-496B-134E-A35E-16900639F884}"/>
              </a:ext>
            </a:extLst>
          </p:cNvPr>
          <p:cNvSpPr txBox="1">
            <a:spLocks noChangeArrowheads="1"/>
          </p:cNvSpPr>
          <p:nvPr/>
        </p:nvSpPr>
        <p:spPr bwMode="auto">
          <a:xfrm>
            <a:off x="5026025" y="2874964"/>
            <a:ext cx="26828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1</a:t>
            </a:r>
          </a:p>
        </p:txBody>
      </p:sp>
      <p:sp>
        <p:nvSpPr>
          <p:cNvPr id="191547" name="Text Box 59">
            <a:extLst>
              <a:ext uri="{FF2B5EF4-FFF2-40B4-BE49-F238E27FC236}">
                <a16:creationId xmlns:a16="http://schemas.microsoft.com/office/drawing/2014/main" id="{0A6EDC5D-8257-5E4E-9D0F-45433069F9C3}"/>
              </a:ext>
            </a:extLst>
          </p:cNvPr>
          <p:cNvSpPr txBox="1">
            <a:spLocks noChangeArrowheads="1"/>
          </p:cNvSpPr>
          <p:nvPr/>
        </p:nvSpPr>
        <p:spPr bwMode="auto">
          <a:xfrm>
            <a:off x="6513513" y="2879726"/>
            <a:ext cx="5389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wrap="none">
            <a:spAutoFit/>
          </a:bodyPr>
          <a:lstStyle/>
          <a:p>
            <a:r>
              <a:rPr lang="en-US" altLang="en-US" sz="1200"/>
              <a:t>2\1\1</a:t>
            </a:r>
          </a:p>
        </p:txBody>
      </p:sp>
    </p:spTree>
    <p:extLst>
      <p:ext uri="{BB962C8B-B14F-4D97-AF65-F5344CB8AC3E}">
        <p14:creationId xmlns:p14="http://schemas.microsoft.com/office/powerpoint/2010/main" val="1530345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42E7DDB-4613-DA41-83BD-F40D834060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57671" y="354731"/>
            <a:ext cx="9676657" cy="6202325"/>
          </a:xfrm>
          <a:prstGeom prst="rect">
            <a:avLst/>
          </a:prstGeom>
        </p:spPr>
      </p:pic>
    </p:spTree>
    <p:extLst>
      <p:ext uri="{BB962C8B-B14F-4D97-AF65-F5344CB8AC3E}">
        <p14:creationId xmlns:p14="http://schemas.microsoft.com/office/powerpoint/2010/main" val="1800325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272436" y="293958"/>
            <a:ext cx="9683317" cy="705465"/>
          </a:xfrm>
        </p:spPr>
        <p:txBody>
          <a:bodyPr/>
          <a:lstStyle/>
          <a:p>
            <a:pPr algn="ctr"/>
            <a:r>
              <a:rPr lang="en-US" dirty="0"/>
              <a:t>Real World Value Mapping</a:t>
            </a:r>
          </a:p>
        </p:txBody>
      </p:sp>
      <p:grpSp>
        <p:nvGrpSpPr>
          <p:cNvPr id="78" name="Group 3"/>
          <p:cNvGrpSpPr>
            <a:grpSpLocks/>
          </p:cNvGrpSpPr>
          <p:nvPr/>
        </p:nvGrpSpPr>
        <p:grpSpPr bwMode="auto">
          <a:xfrm>
            <a:off x="1293284" y="1437219"/>
            <a:ext cx="9533466" cy="4904316"/>
            <a:chOff x="912" y="1920"/>
            <a:chExt cx="3841" cy="1976"/>
          </a:xfrm>
        </p:grpSpPr>
        <p:sp>
          <p:nvSpPr>
            <p:cNvPr id="79" name="AutoShape 4"/>
            <p:cNvSpPr>
              <a:spLocks noChangeAspect="1" noChangeArrowheads="1" noTextEdit="1"/>
            </p:cNvSpPr>
            <p:nvPr/>
          </p:nvSpPr>
          <p:spPr bwMode="auto">
            <a:xfrm>
              <a:off x="912" y="1920"/>
              <a:ext cx="3840" cy="197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80" name="Rectangle 5"/>
            <p:cNvSpPr>
              <a:spLocks noChangeArrowheads="1"/>
            </p:cNvSpPr>
            <p:nvPr/>
          </p:nvSpPr>
          <p:spPr bwMode="auto">
            <a:xfrm>
              <a:off x="3597" y="3000"/>
              <a:ext cx="1118" cy="298"/>
            </a:xfrm>
            <a:prstGeom prst="rect">
              <a:avLst/>
            </a:prstGeom>
            <a:solidFill>
              <a:srgbClr val="C0C0C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81" name="Rectangle 6"/>
            <p:cNvSpPr>
              <a:spLocks noChangeArrowheads="1"/>
            </p:cNvSpPr>
            <p:nvPr/>
          </p:nvSpPr>
          <p:spPr bwMode="auto">
            <a:xfrm>
              <a:off x="3746" y="3038"/>
              <a:ext cx="485" cy="1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82" name="Rectangle 7"/>
            <p:cNvSpPr>
              <a:spLocks noChangeArrowheads="1"/>
            </p:cNvSpPr>
            <p:nvPr/>
          </p:nvSpPr>
          <p:spPr bwMode="auto">
            <a:xfrm>
              <a:off x="3876" y="3060"/>
              <a:ext cx="248"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i="1">
                  <a:solidFill>
                    <a:srgbClr val="000000"/>
                  </a:solidFill>
                </a:rPr>
                <a:t>Value</a:t>
              </a:r>
              <a:endParaRPr lang="en-US" sz="2667">
                <a:latin typeface="Times New Roman" charset="0"/>
              </a:endParaRPr>
            </a:p>
          </p:txBody>
        </p:sp>
        <p:sp>
          <p:nvSpPr>
            <p:cNvPr id="83" name="Rectangle 8"/>
            <p:cNvSpPr>
              <a:spLocks noChangeArrowheads="1"/>
            </p:cNvSpPr>
            <p:nvPr/>
          </p:nvSpPr>
          <p:spPr bwMode="auto">
            <a:xfrm>
              <a:off x="4325" y="3060"/>
              <a:ext cx="189"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i="1">
                  <a:solidFill>
                    <a:srgbClr val="000000"/>
                  </a:solidFill>
                </a:rPr>
                <a:t>Unit</a:t>
              </a:r>
              <a:endParaRPr lang="en-US" sz="2667">
                <a:latin typeface="Times New Roman" charset="0"/>
              </a:endParaRPr>
            </a:p>
          </p:txBody>
        </p:sp>
        <p:sp>
          <p:nvSpPr>
            <p:cNvPr id="84" name="Rectangle 9"/>
            <p:cNvSpPr>
              <a:spLocks noChangeArrowheads="1"/>
            </p:cNvSpPr>
            <p:nvPr/>
          </p:nvSpPr>
          <p:spPr bwMode="auto">
            <a:xfrm>
              <a:off x="951" y="2590"/>
              <a:ext cx="597" cy="340"/>
            </a:xfrm>
            <a:prstGeom prst="rect">
              <a:avLst/>
            </a:prstGeom>
            <a:noFill/>
            <a:ln w="635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85" name="Rectangle 10"/>
            <p:cNvSpPr>
              <a:spLocks noChangeArrowheads="1"/>
            </p:cNvSpPr>
            <p:nvPr/>
          </p:nvSpPr>
          <p:spPr bwMode="auto">
            <a:xfrm>
              <a:off x="1065" y="2614"/>
              <a:ext cx="294"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Stored</a:t>
              </a:r>
              <a:endParaRPr lang="en-US" sz="2667">
                <a:latin typeface="Times New Roman" charset="0"/>
              </a:endParaRPr>
            </a:p>
          </p:txBody>
        </p:sp>
        <p:sp>
          <p:nvSpPr>
            <p:cNvPr id="86" name="Rectangle 11"/>
            <p:cNvSpPr>
              <a:spLocks noChangeArrowheads="1"/>
            </p:cNvSpPr>
            <p:nvPr/>
          </p:nvSpPr>
          <p:spPr bwMode="auto">
            <a:xfrm>
              <a:off x="1059" y="2757"/>
              <a:ext cx="291"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Values</a:t>
              </a:r>
              <a:endParaRPr lang="en-US" sz="2667">
                <a:latin typeface="Times New Roman" charset="0"/>
              </a:endParaRPr>
            </a:p>
          </p:txBody>
        </p:sp>
        <p:sp>
          <p:nvSpPr>
            <p:cNvPr id="87" name="Rectangle 12"/>
            <p:cNvSpPr>
              <a:spLocks noChangeArrowheads="1"/>
            </p:cNvSpPr>
            <p:nvPr/>
          </p:nvSpPr>
          <p:spPr bwMode="auto">
            <a:xfrm>
              <a:off x="2143" y="2895"/>
              <a:ext cx="448" cy="414"/>
            </a:xfrm>
            <a:prstGeom prst="rect">
              <a:avLst/>
            </a:prstGeom>
            <a:noFill/>
            <a:ln w="635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88" name="Rectangle 13"/>
            <p:cNvSpPr>
              <a:spLocks noChangeArrowheads="1"/>
            </p:cNvSpPr>
            <p:nvPr/>
          </p:nvSpPr>
          <p:spPr bwMode="auto">
            <a:xfrm>
              <a:off x="2271" y="2945"/>
              <a:ext cx="143"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Real</a:t>
              </a:r>
              <a:endParaRPr lang="en-US" sz="2667">
                <a:latin typeface="Times New Roman" charset="0"/>
              </a:endParaRPr>
            </a:p>
          </p:txBody>
        </p:sp>
        <p:sp>
          <p:nvSpPr>
            <p:cNvPr id="89" name="Rectangle 14"/>
            <p:cNvSpPr>
              <a:spLocks noChangeArrowheads="1"/>
            </p:cNvSpPr>
            <p:nvPr/>
          </p:nvSpPr>
          <p:spPr bwMode="auto">
            <a:xfrm>
              <a:off x="2248" y="3049"/>
              <a:ext cx="185"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Value</a:t>
              </a:r>
              <a:endParaRPr lang="en-US" sz="2667">
                <a:latin typeface="Times New Roman" charset="0"/>
              </a:endParaRPr>
            </a:p>
          </p:txBody>
        </p:sp>
        <p:sp>
          <p:nvSpPr>
            <p:cNvPr id="90" name="Rectangle 15"/>
            <p:cNvSpPr>
              <a:spLocks noChangeArrowheads="1"/>
            </p:cNvSpPr>
            <p:nvPr/>
          </p:nvSpPr>
          <p:spPr bwMode="auto">
            <a:xfrm>
              <a:off x="2279" y="3152"/>
              <a:ext cx="126"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LUT</a:t>
              </a:r>
              <a:endParaRPr lang="en-US" sz="2667">
                <a:latin typeface="Times New Roman" charset="0"/>
              </a:endParaRPr>
            </a:p>
          </p:txBody>
        </p:sp>
        <p:sp>
          <p:nvSpPr>
            <p:cNvPr id="91" name="Rectangle 16"/>
            <p:cNvSpPr>
              <a:spLocks noChangeArrowheads="1"/>
            </p:cNvSpPr>
            <p:nvPr/>
          </p:nvSpPr>
          <p:spPr bwMode="auto">
            <a:xfrm>
              <a:off x="2535" y="2118"/>
              <a:ext cx="373" cy="414"/>
            </a:xfrm>
            <a:prstGeom prst="rect">
              <a:avLst/>
            </a:prstGeom>
            <a:noFill/>
            <a:ln w="635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92" name="Rectangle 17"/>
            <p:cNvSpPr>
              <a:spLocks noChangeArrowheads="1"/>
            </p:cNvSpPr>
            <p:nvPr/>
          </p:nvSpPr>
          <p:spPr bwMode="auto">
            <a:xfrm>
              <a:off x="2614" y="2142"/>
              <a:ext cx="162"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VOI</a:t>
              </a:r>
              <a:endParaRPr lang="en-US" sz="2667">
                <a:latin typeface="Times New Roman" charset="0"/>
              </a:endParaRPr>
            </a:p>
          </p:txBody>
        </p:sp>
        <p:sp>
          <p:nvSpPr>
            <p:cNvPr id="93" name="Rectangle 18"/>
            <p:cNvSpPr>
              <a:spLocks noChangeArrowheads="1"/>
            </p:cNvSpPr>
            <p:nvPr/>
          </p:nvSpPr>
          <p:spPr bwMode="auto">
            <a:xfrm>
              <a:off x="2604" y="2285"/>
              <a:ext cx="168"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LUT</a:t>
              </a:r>
              <a:endParaRPr lang="en-US" sz="2667">
                <a:latin typeface="Times New Roman" charset="0"/>
              </a:endParaRPr>
            </a:p>
          </p:txBody>
        </p:sp>
        <p:sp>
          <p:nvSpPr>
            <p:cNvPr id="94" name="Rectangle 19"/>
            <p:cNvSpPr>
              <a:spLocks noChangeArrowheads="1"/>
            </p:cNvSpPr>
            <p:nvPr/>
          </p:nvSpPr>
          <p:spPr bwMode="auto">
            <a:xfrm>
              <a:off x="3094" y="2118"/>
              <a:ext cx="373" cy="414"/>
            </a:xfrm>
            <a:prstGeom prst="rect">
              <a:avLst/>
            </a:prstGeom>
            <a:noFill/>
            <a:ln w="635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95" name="Rectangle 20"/>
            <p:cNvSpPr>
              <a:spLocks noChangeArrowheads="1"/>
            </p:cNvSpPr>
            <p:nvPr/>
          </p:nvSpPr>
          <p:spPr bwMode="auto">
            <a:xfrm>
              <a:off x="3239" y="2142"/>
              <a:ext cx="57"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P</a:t>
              </a:r>
              <a:endParaRPr lang="en-US" sz="2667">
                <a:latin typeface="Times New Roman" charset="0"/>
              </a:endParaRPr>
            </a:p>
          </p:txBody>
        </p:sp>
        <p:sp>
          <p:nvSpPr>
            <p:cNvPr id="96" name="Rectangle 21"/>
            <p:cNvSpPr>
              <a:spLocks noChangeArrowheads="1"/>
            </p:cNvSpPr>
            <p:nvPr/>
          </p:nvSpPr>
          <p:spPr bwMode="auto">
            <a:xfrm>
              <a:off x="3163" y="2285"/>
              <a:ext cx="168"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LUT</a:t>
              </a:r>
              <a:endParaRPr lang="en-US" sz="2667">
                <a:latin typeface="Times New Roman" charset="0"/>
              </a:endParaRPr>
            </a:p>
          </p:txBody>
        </p:sp>
        <p:grpSp>
          <p:nvGrpSpPr>
            <p:cNvPr id="97" name="Group 22"/>
            <p:cNvGrpSpPr>
              <a:grpSpLocks/>
            </p:cNvGrpSpPr>
            <p:nvPr/>
          </p:nvGrpSpPr>
          <p:grpSpPr bwMode="auto">
            <a:xfrm>
              <a:off x="1696" y="2309"/>
              <a:ext cx="186" cy="800"/>
              <a:chOff x="1696" y="2309"/>
              <a:chExt cx="186" cy="800"/>
            </a:xfrm>
          </p:grpSpPr>
          <p:sp>
            <p:nvSpPr>
              <p:cNvPr id="151" name="Freeform 23"/>
              <p:cNvSpPr>
                <a:spLocks/>
              </p:cNvSpPr>
              <p:nvPr/>
            </p:nvSpPr>
            <p:spPr bwMode="auto">
              <a:xfrm>
                <a:off x="1696" y="2329"/>
                <a:ext cx="147" cy="780"/>
              </a:xfrm>
              <a:custGeom>
                <a:avLst/>
                <a:gdLst>
                  <a:gd name="T0" fmla="*/ 0 w 295"/>
                  <a:gd name="T1" fmla="*/ 1559 h 1559"/>
                  <a:gd name="T2" fmla="*/ 0 w 295"/>
                  <a:gd name="T3" fmla="*/ 0 h 1559"/>
                  <a:gd name="T4" fmla="*/ 295 w 295"/>
                  <a:gd name="T5" fmla="*/ 0 h 1559"/>
                </a:gdLst>
                <a:ahLst/>
                <a:cxnLst>
                  <a:cxn ang="0">
                    <a:pos x="T0" y="T1"/>
                  </a:cxn>
                  <a:cxn ang="0">
                    <a:pos x="T2" y="T3"/>
                  </a:cxn>
                  <a:cxn ang="0">
                    <a:pos x="T4" y="T5"/>
                  </a:cxn>
                </a:cxnLst>
                <a:rect l="0" t="0" r="r" b="b"/>
                <a:pathLst>
                  <a:path w="295" h="1559">
                    <a:moveTo>
                      <a:pt x="0" y="1559"/>
                    </a:moveTo>
                    <a:lnTo>
                      <a:pt x="0" y="0"/>
                    </a:lnTo>
                    <a:lnTo>
                      <a:pt x="295" y="0"/>
                    </a:lnTo>
                  </a:path>
                </a:pathLst>
              </a:custGeom>
              <a:noFill/>
              <a:ln w="6350">
                <a:solidFill>
                  <a:srgbClr val="000000"/>
                </a:solidFill>
                <a:prstDash val="solid"/>
                <a:round/>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52" name="Freeform 24"/>
              <p:cNvSpPr>
                <a:spLocks/>
              </p:cNvSpPr>
              <p:nvPr/>
            </p:nvSpPr>
            <p:spPr bwMode="auto">
              <a:xfrm>
                <a:off x="1842" y="2309"/>
                <a:ext cx="40" cy="41"/>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grpSp>
          <p:nvGrpSpPr>
            <p:cNvPr id="98" name="Group 25"/>
            <p:cNvGrpSpPr>
              <a:grpSpLocks/>
            </p:cNvGrpSpPr>
            <p:nvPr/>
          </p:nvGrpSpPr>
          <p:grpSpPr bwMode="auto">
            <a:xfrm>
              <a:off x="2907" y="2316"/>
              <a:ext cx="187" cy="40"/>
              <a:chOff x="2907" y="2316"/>
              <a:chExt cx="187" cy="40"/>
            </a:xfrm>
          </p:grpSpPr>
          <p:sp>
            <p:nvSpPr>
              <p:cNvPr id="149" name="Line 26"/>
              <p:cNvSpPr>
                <a:spLocks noChangeShapeType="1"/>
              </p:cNvSpPr>
              <p:nvPr/>
            </p:nvSpPr>
            <p:spPr bwMode="auto">
              <a:xfrm>
                <a:off x="2907" y="2336"/>
                <a:ext cx="148" cy="1"/>
              </a:xfrm>
              <a:prstGeom prst="line">
                <a:avLst/>
              </a:prstGeom>
              <a:noFill/>
              <a:ln w="63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50" name="Freeform 27"/>
              <p:cNvSpPr>
                <a:spLocks/>
              </p:cNvSpPr>
              <p:nvPr/>
            </p:nvSpPr>
            <p:spPr bwMode="auto">
              <a:xfrm>
                <a:off x="3053" y="2316"/>
                <a:ext cx="41" cy="40"/>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grpSp>
          <p:nvGrpSpPr>
            <p:cNvPr id="99" name="Group 28"/>
            <p:cNvGrpSpPr>
              <a:grpSpLocks/>
            </p:cNvGrpSpPr>
            <p:nvPr/>
          </p:nvGrpSpPr>
          <p:grpSpPr bwMode="auto">
            <a:xfrm>
              <a:off x="1547" y="2745"/>
              <a:ext cx="149" cy="40"/>
              <a:chOff x="1547" y="2745"/>
              <a:chExt cx="149" cy="40"/>
            </a:xfrm>
          </p:grpSpPr>
          <p:sp>
            <p:nvSpPr>
              <p:cNvPr id="147" name="Line 29"/>
              <p:cNvSpPr>
                <a:spLocks noChangeShapeType="1"/>
              </p:cNvSpPr>
              <p:nvPr/>
            </p:nvSpPr>
            <p:spPr bwMode="auto">
              <a:xfrm>
                <a:off x="1547" y="2765"/>
                <a:ext cx="110" cy="1"/>
              </a:xfrm>
              <a:prstGeom prst="line">
                <a:avLst/>
              </a:prstGeom>
              <a:noFill/>
              <a:ln w="63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48" name="Freeform 30"/>
              <p:cNvSpPr>
                <a:spLocks/>
              </p:cNvSpPr>
              <p:nvPr/>
            </p:nvSpPr>
            <p:spPr bwMode="auto">
              <a:xfrm>
                <a:off x="1656" y="2745"/>
                <a:ext cx="40" cy="40"/>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sp>
          <p:nvSpPr>
            <p:cNvPr id="100" name="Rectangle 31"/>
            <p:cNvSpPr>
              <a:spLocks noChangeArrowheads="1"/>
            </p:cNvSpPr>
            <p:nvPr/>
          </p:nvSpPr>
          <p:spPr bwMode="auto">
            <a:xfrm>
              <a:off x="3653" y="1932"/>
              <a:ext cx="684" cy="715"/>
            </a:xfrm>
            <a:prstGeom prst="rect">
              <a:avLst/>
            </a:prstGeom>
            <a:solidFill>
              <a:srgbClr val="B2B2B2"/>
            </a:solidFill>
            <a:ln w="63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01" name="Rectangle 32"/>
            <p:cNvSpPr>
              <a:spLocks noChangeArrowheads="1"/>
            </p:cNvSpPr>
            <p:nvPr/>
          </p:nvSpPr>
          <p:spPr bwMode="auto">
            <a:xfrm>
              <a:off x="3684" y="2205"/>
              <a:ext cx="598" cy="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02" name="Rectangle 33"/>
            <p:cNvSpPr>
              <a:spLocks noChangeArrowheads="1"/>
            </p:cNvSpPr>
            <p:nvPr/>
          </p:nvSpPr>
          <p:spPr bwMode="auto">
            <a:xfrm>
              <a:off x="3778" y="2227"/>
              <a:ext cx="320"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Display</a:t>
              </a:r>
              <a:endParaRPr lang="en-US" sz="2667">
                <a:latin typeface="Times New Roman" charset="0"/>
              </a:endParaRPr>
            </a:p>
          </p:txBody>
        </p:sp>
        <p:grpSp>
          <p:nvGrpSpPr>
            <p:cNvPr id="103" name="Group 34"/>
            <p:cNvGrpSpPr>
              <a:grpSpLocks/>
            </p:cNvGrpSpPr>
            <p:nvPr/>
          </p:nvGrpSpPr>
          <p:grpSpPr bwMode="auto">
            <a:xfrm>
              <a:off x="3467" y="2316"/>
              <a:ext cx="186" cy="40"/>
              <a:chOff x="3467" y="2316"/>
              <a:chExt cx="186" cy="40"/>
            </a:xfrm>
          </p:grpSpPr>
          <p:sp>
            <p:nvSpPr>
              <p:cNvPr id="145" name="Line 35"/>
              <p:cNvSpPr>
                <a:spLocks noChangeShapeType="1"/>
              </p:cNvSpPr>
              <p:nvPr/>
            </p:nvSpPr>
            <p:spPr bwMode="auto">
              <a:xfrm>
                <a:off x="3467" y="2336"/>
                <a:ext cx="147" cy="1"/>
              </a:xfrm>
              <a:prstGeom prst="line">
                <a:avLst/>
              </a:prstGeom>
              <a:noFill/>
              <a:ln w="63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46" name="Freeform 36"/>
              <p:cNvSpPr>
                <a:spLocks/>
              </p:cNvSpPr>
              <p:nvPr/>
            </p:nvSpPr>
            <p:spPr bwMode="auto">
              <a:xfrm>
                <a:off x="3613" y="2316"/>
                <a:ext cx="40" cy="40"/>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sp>
          <p:nvSpPr>
            <p:cNvPr id="104" name="Rectangle 37"/>
            <p:cNvSpPr>
              <a:spLocks noChangeArrowheads="1"/>
            </p:cNvSpPr>
            <p:nvPr/>
          </p:nvSpPr>
          <p:spPr bwMode="auto">
            <a:xfrm>
              <a:off x="2963" y="2739"/>
              <a:ext cx="765" cy="34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05" name="Rectangle 38"/>
            <p:cNvSpPr>
              <a:spLocks noChangeArrowheads="1"/>
            </p:cNvSpPr>
            <p:nvPr/>
          </p:nvSpPr>
          <p:spPr bwMode="auto">
            <a:xfrm>
              <a:off x="3052" y="2762"/>
              <a:ext cx="474"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Real world</a:t>
              </a:r>
              <a:endParaRPr lang="en-US" sz="2667">
                <a:latin typeface="Times New Roman" charset="0"/>
              </a:endParaRPr>
            </a:p>
          </p:txBody>
        </p:sp>
        <p:sp>
          <p:nvSpPr>
            <p:cNvPr id="106" name="Rectangle 39"/>
            <p:cNvSpPr>
              <a:spLocks noChangeArrowheads="1"/>
            </p:cNvSpPr>
            <p:nvPr/>
          </p:nvSpPr>
          <p:spPr bwMode="auto">
            <a:xfrm>
              <a:off x="3197" y="2905"/>
              <a:ext cx="239" cy="1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2133">
                  <a:solidFill>
                    <a:srgbClr val="000000"/>
                  </a:solidFill>
                </a:rPr>
                <a:t>value</a:t>
              </a:r>
              <a:endParaRPr lang="en-US" sz="2667">
                <a:latin typeface="Times New Roman" charset="0"/>
              </a:endParaRPr>
            </a:p>
          </p:txBody>
        </p:sp>
        <p:sp>
          <p:nvSpPr>
            <p:cNvPr id="107" name="Rectangle 40"/>
            <p:cNvSpPr>
              <a:spLocks noChangeArrowheads="1"/>
            </p:cNvSpPr>
            <p:nvPr/>
          </p:nvSpPr>
          <p:spPr bwMode="auto">
            <a:xfrm>
              <a:off x="4103" y="2528"/>
              <a:ext cx="32" cy="31"/>
            </a:xfrm>
            <a:prstGeom prst="rect">
              <a:avLst/>
            </a:prstGeom>
            <a:solidFill>
              <a:srgbClr val="000000"/>
            </a:solidFill>
            <a:ln w="635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nvGrpSpPr>
            <p:cNvPr id="108" name="Group 41"/>
            <p:cNvGrpSpPr>
              <a:grpSpLocks/>
            </p:cNvGrpSpPr>
            <p:nvPr/>
          </p:nvGrpSpPr>
          <p:grpSpPr bwMode="auto">
            <a:xfrm>
              <a:off x="2591" y="3092"/>
              <a:ext cx="1118" cy="41"/>
              <a:chOff x="2591" y="3092"/>
              <a:chExt cx="1118" cy="41"/>
            </a:xfrm>
          </p:grpSpPr>
          <p:sp>
            <p:nvSpPr>
              <p:cNvPr id="143" name="Line 42"/>
              <p:cNvSpPr>
                <a:spLocks noChangeShapeType="1"/>
              </p:cNvSpPr>
              <p:nvPr/>
            </p:nvSpPr>
            <p:spPr bwMode="auto">
              <a:xfrm>
                <a:off x="2591" y="3112"/>
                <a:ext cx="1079" cy="1"/>
              </a:xfrm>
              <a:prstGeom prst="line">
                <a:avLst/>
              </a:prstGeom>
              <a:noFill/>
              <a:ln w="63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44" name="Freeform 43"/>
              <p:cNvSpPr>
                <a:spLocks/>
              </p:cNvSpPr>
              <p:nvPr/>
            </p:nvSpPr>
            <p:spPr bwMode="auto">
              <a:xfrm>
                <a:off x="3669" y="3092"/>
                <a:ext cx="40" cy="41"/>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sp>
          <p:nvSpPr>
            <p:cNvPr id="109" name="Rectangle 44"/>
            <p:cNvSpPr>
              <a:spLocks noChangeArrowheads="1"/>
            </p:cNvSpPr>
            <p:nvPr/>
          </p:nvSpPr>
          <p:spPr bwMode="auto">
            <a:xfrm>
              <a:off x="951" y="2664"/>
              <a:ext cx="261" cy="1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10" name="Rectangle 45"/>
            <p:cNvSpPr>
              <a:spLocks noChangeArrowheads="1"/>
            </p:cNvSpPr>
            <p:nvPr/>
          </p:nvSpPr>
          <p:spPr bwMode="auto">
            <a:xfrm>
              <a:off x="1882" y="2121"/>
              <a:ext cx="448" cy="415"/>
            </a:xfrm>
            <a:prstGeom prst="rect">
              <a:avLst/>
            </a:prstGeom>
            <a:noFill/>
            <a:ln w="6350">
              <a:solidFill>
                <a:srgbClr val="000000"/>
              </a:solidFill>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11" name="Rectangle 46"/>
            <p:cNvSpPr>
              <a:spLocks noChangeArrowheads="1"/>
            </p:cNvSpPr>
            <p:nvPr/>
          </p:nvSpPr>
          <p:spPr bwMode="auto">
            <a:xfrm>
              <a:off x="1933" y="2207"/>
              <a:ext cx="300"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Modality</a:t>
              </a:r>
              <a:endParaRPr lang="en-US" sz="2667">
                <a:latin typeface="Times New Roman" charset="0"/>
              </a:endParaRPr>
            </a:p>
          </p:txBody>
        </p:sp>
        <p:sp>
          <p:nvSpPr>
            <p:cNvPr id="112" name="Rectangle 47"/>
            <p:cNvSpPr>
              <a:spLocks noChangeArrowheads="1"/>
            </p:cNvSpPr>
            <p:nvPr/>
          </p:nvSpPr>
          <p:spPr bwMode="auto">
            <a:xfrm>
              <a:off x="2018" y="2345"/>
              <a:ext cx="126"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LUT</a:t>
              </a:r>
              <a:endParaRPr lang="en-US" sz="2667">
                <a:latin typeface="Times New Roman" charset="0"/>
              </a:endParaRPr>
            </a:p>
          </p:txBody>
        </p:sp>
        <p:grpSp>
          <p:nvGrpSpPr>
            <p:cNvPr id="113" name="Group 48"/>
            <p:cNvGrpSpPr>
              <a:grpSpLocks/>
            </p:cNvGrpSpPr>
            <p:nvPr/>
          </p:nvGrpSpPr>
          <p:grpSpPr bwMode="auto">
            <a:xfrm>
              <a:off x="2330" y="2308"/>
              <a:ext cx="208" cy="41"/>
              <a:chOff x="2330" y="2308"/>
              <a:chExt cx="208" cy="41"/>
            </a:xfrm>
          </p:grpSpPr>
          <p:sp>
            <p:nvSpPr>
              <p:cNvPr id="141" name="Line 49"/>
              <p:cNvSpPr>
                <a:spLocks noChangeShapeType="1"/>
              </p:cNvSpPr>
              <p:nvPr/>
            </p:nvSpPr>
            <p:spPr bwMode="auto">
              <a:xfrm flipV="1">
                <a:off x="2330" y="2328"/>
                <a:ext cx="169" cy="1"/>
              </a:xfrm>
              <a:prstGeom prst="line">
                <a:avLst/>
              </a:prstGeom>
              <a:noFill/>
              <a:ln w="63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42" name="Freeform 50"/>
              <p:cNvSpPr>
                <a:spLocks/>
              </p:cNvSpPr>
              <p:nvPr/>
            </p:nvSpPr>
            <p:spPr bwMode="auto">
              <a:xfrm>
                <a:off x="2498" y="2308"/>
                <a:ext cx="40" cy="41"/>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grpSp>
          <p:nvGrpSpPr>
            <p:cNvPr id="114" name="Group 51"/>
            <p:cNvGrpSpPr>
              <a:grpSpLocks/>
            </p:cNvGrpSpPr>
            <p:nvPr/>
          </p:nvGrpSpPr>
          <p:grpSpPr bwMode="auto">
            <a:xfrm>
              <a:off x="1696" y="3092"/>
              <a:ext cx="447" cy="41"/>
              <a:chOff x="1696" y="3092"/>
              <a:chExt cx="447" cy="41"/>
            </a:xfrm>
          </p:grpSpPr>
          <p:sp>
            <p:nvSpPr>
              <p:cNvPr id="139" name="Line 52"/>
              <p:cNvSpPr>
                <a:spLocks noChangeShapeType="1"/>
              </p:cNvSpPr>
              <p:nvPr/>
            </p:nvSpPr>
            <p:spPr bwMode="auto">
              <a:xfrm>
                <a:off x="1696" y="3112"/>
                <a:ext cx="408" cy="1"/>
              </a:xfrm>
              <a:prstGeom prst="line">
                <a:avLst/>
              </a:prstGeom>
              <a:noFill/>
              <a:ln w="6350">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40" name="Freeform 53"/>
              <p:cNvSpPr>
                <a:spLocks/>
              </p:cNvSpPr>
              <p:nvPr/>
            </p:nvSpPr>
            <p:spPr bwMode="auto">
              <a:xfrm>
                <a:off x="2103" y="3092"/>
                <a:ext cx="40" cy="41"/>
              </a:xfrm>
              <a:custGeom>
                <a:avLst/>
                <a:gdLst>
                  <a:gd name="T0" fmla="*/ 0 w 81"/>
                  <a:gd name="T1" fmla="*/ 81 h 81"/>
                  <a:gd name="T2" fmla="*/ 81 w 81"/>
                  <a:gd name="T3" fmla="*/ 40 h 81"/>
                  <a:gd name="T4" fmla="*/ 0 w 81"/>
                  <a:gd name="T5" fmla="*/ 0 h 81"/>
                  <a:gd name="T6" fmla="*/ 0 w 81"/>
                  <a:gd name="T7" fmla="*/ 81 h 81"/>
                </a:gdLst>
                <a:ahLst/>
                <a:cxnLst>
                  <a:cxn ang="0">
                    <a:pos x="T0" y="T1"/>
                  </a:cxn>
                  <a:cxn ang="0">
                    <a:pos x="T2" y="T3"/>
                  </a:cxn>
                  <a:cxn ang="0">
                    <a:pos x="T4" y="T5"/>
                  </a:cxn>
                  <a:cxn ang="0">
                    <a:pos x="T6" y="T7"/>
                  </a:cxn>
                </a:cxnLst>
                <a:rect l="0" t="0" r="r" b="b"/>
                <a:pathLst>
                  <a:path w="81" h="81">
                    <a:moveTo>
                      <a:pt x="0" y="81"/>
                    </a:moveTo>
                    <a:lnTo>
                      <a:pt x="81" y="40"/>
                    </a:lnTo>
                    <a:lnTo>
                      <a:pt x="0" y="0"/>
                    </a:lnTo>
                    <a:lnTo>
                      <a:pt x="0" y="81"/>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sp>
          <p:nvSpPr>
            <p:cNvPr id="115" name="Rectangle 54"/>
            <p:cNvSpPr>
              <a:spLocks noChangeArrowheads="1"/>
            </p:cNvSpPr>
            <p:nvPr/>
          </p:nvSpPr>
          <p:spPr bwMode="auto">
            <a:xfrm>
              <a:off x="4082" y="3373"/>
              <a:ext cx="671" cy="52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16" name="Rectangle 55"/>
            <p:cNvSpPr>
              <a:spLocks noChangeArrowheads="1"/>
            </p:cNvSpPr>
            <p:nvPr/>
          </p:nvSpPr>
          <p:spPr bwMode="auto">
            <a:xfrm>
              <a:off x="4133" y="3394"/>
              <a:ext cx="483"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Measurement</a:t>
              </a:r>
              <a:endParaRPr lang="en-US" sz="2667" b="1">
                <a:latin typeface="Times New Roman" charset="0"/>
              </a:endParaRPr>
            </a:p>
          </p:txBody>
        </p:sp>
        <p:sp>
          <p:nvSpPr>
            <p:cNvPr id="117" name="Rectangle 56"/>
            <p:cNvSpPr>
              <a:spLocks noChangeArrowheads="1"/>
            </p:cNvSpPr>
            <p:nvPr/>
          </p:nvSpPr>
          <p:spPr bwMode="auto">
            <a:xfrm>
              <a:off x="4187" y="3502"/>
              <a:ext cx="373"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Units Code</a:t>
              </a:r>
              <a:endParaRPr lang="en-US" sz="2667" b="1">
                <a:latin typeface="Times New Roman" charset="0"/>
              </a:endParaRPr>
            </a:p>
          </p:txBody>
        </p:sp>
        <p:sp>
          <p:nvSpPr>
            <p:cNvPr id="118" name="Rectangle 57"/>
            <p:cNvSpPr>
              <a:spLocks noChangeArrowheads="1"/>
            </p:cNvSpPr>
            <p:nvPr/>
          </p:nvSpPr>
          <p:spPr bwMode="auto">
            <a:xfrm>
              <a:off x="4207" y="3608"/>
              <a:ext cx="332"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Sequence</a:t>
              </a:r>
              <a:endParaRPr lang="en-US" sz="2667" b="1">
                <a:latin typeface="Times New Roman" charset="0"/>
              </a:endParaRPr>
            </a:p>
          </p:txBody>
        </p:sp>
        <p:sp>
          <p:nvSpPr>
            <p:cNvPr id="119" name="Rectangle 58"/>
            <p:cNvSpPr>
              <a:spLocks noChangeArrowheads="1"/>
            </p:cNvSpPr>
            <p:nvPr/>
          </p:nvSpPr>
          <p:spPr bwMode="auto">
            <a:xfrm>
              <a:off x="4156" y="3715"/>
              <a:ext cx="411"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(0040,08EA)</a:t>
              </a:r>
              <a:endParaRPr lang="en-US" sz="2667">
                <a:latin typeface="Times New Roman" charset="0"/>
              </a:endParaRPr>
            </a:p>
          </p:txBody>
        </p:sp>
        <p:grpSp>
          <p:nvGrpSpPr>
            <p:cNvPr id="120" name="Group 59"/>
            <p:cNvGrpSpPr>
              <a:grpSpLocks/>
            </p:cNvGrpSpPr>
            <p:nvPr/>
          </p:nvGrpSpPr>
          <p:grpSpPr bwMode="auto">
            <a:xfrm>
              <a:off x="4088" y="2590"/>
              <a:ext cx="61" cy="373"/>
              <a:chOff x="4088" y="2590"/>
              <a:chExt cx="61" cy="373"/>
            </a:xfrm>
          </p:grpSpPr>
          <p:sp>
            <p:nvSpPr>
              <p:cNvPr id="133" name="Rectangle 60"/>
              <p:cNvSpPr>
                <a:spLocks noChangeArrowheads="1"/>
              </p:cNvSpPr>
              <p:nvPr/>
            </p:nvSpPr>
            <p:spPr bwMode="auto">
              <a:xfrm>
                <a:off x="4113" y="2649"/>
                <a:ext cx="12" cy="47"/>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34" name="Rectangle 61"/>
              <p:cNvSpPr>
                <a:spLocks noChangeArrowheads="1"/>
              </p:cNvSpPr>
              <p:nvPr/>
            </p:nvSpPr>
            <p:spPr bwMode="auto">
              <a:xfrm>
                <a:off x="4113" y="2731"/>
                <a:ext cx="12" cy="47"/>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35" name="Rectangle 62"/>
              <p:cNvSpPr>
                <a:spLocks noChangeArrowheads="1"/>
              </p:cNvSpPr>
              <p:nvPr/>
            </p:nvSpPr>
            <p:spPr bwMode="auto">
              <a:xfrm>
                <a:off x="4113" y="2814"/>
                <a:ext cx="12" cy="47"/>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36" name="Rectangle 63"/>
              <p:cNvSpPr>
                <a:spLocks noChangeArrowheads="1"/>
              </p:cNvSpPr>
              <p:nvPr/>
            </p:nvSpPr>
            <p:spPr bwMode="auto">
              <a:xfrm>
                <a:off x="4113" y="2897"/>
                <a:ext cx="12" cy="8"/>
              </a:xfrm>
              <a:prstGeom prst="rect">
                <a:avLst/>
              </a:prstGeom>
              <a:solidFill>
                <a:srgbClr val="000000"/>
              </a:solidFill>
              <a:ln>
                <a:noFill/>
              </a:ln>
              <a:effectLst/>
              <a:extLs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37" name="Freeform 64"/>
              <p:cNvSpPr>
                <a:spLocks/>
              </p:cNvSpPr>
              <p:nvPr/>
            </p:nvSpPr>
            <p:spPr bwMode="auto">
              <a:xfrm>
                <a:off x="4089" y="2590"/>
                <a:ext cx="60" cy="60"/>
              </a:xfrm>
              <a:custGeom>
                <a:avLst/>
                <a:gdLst>
                  <a:gd name="T0" fmla="*/ 121 w 121"/>
                  <a:gd name="T1" fmla="*/ 119 h 119"/>
                  <a:gd name="T2" fmla="*/ 60 w 121"/>
                  <a:gd name="T3" fmla="*/ 0 h 119"/>
                  <a:gd name="T4" fmla="*/ 0 w 121"/>
                  <a:gd name="T5" fmla="*/ 119 h 119"/>
                  <a:gd name="T6" fmla="*/ 121 w 121"/>
                  <a:gd name="T7" fmla="*/ 119 h 119"/>
                </a:gdLst>
                <a:ahLst/>
                <a:cxnLst>
                  <a:cxn ang="0">
                    <a:pos x="T0" y="T1"/>
                  </a:cxn>
                  <a:cxn ang="0">
                    <a:pos x="T2" y="T3"/>
                  </a:cxn>
                  <a:cxn ang="0">
                    <a:pos x="T4" y="T5"/>
                  </a:cxn>
                  <a:cxn ang="0">
                    <a:pos x="T6" y="T7"/>
                  </a:cxn>
                </a:cxnLst>
                <a:rect l="0" t="0" r="r" b="b"/>
                <a:pathLst>
                  <a:path w="121" h="119">
                    <a:moveTo>
                      <a:pt x="121" y="119"/>
                    </a:moveTo>
                    <a:lnTo>
                      <a:pt x="60" y="0"/>
                    </a:lnTo>
                    <a:lnTo>
                      <a:pt x="0" y="119"/>
                    </a:lnTo>
                    <a:lnTo>
                      <a:pt x="121" y="119"/>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38" name="Freeform 65"/>
              <p:cNvSpPr>
                <a:spLocks/>
              </p:cNvSpPr>
              <p:nvPr/>
            </p:nvSpPr>
            <p:spPr bwMode="auto">
              <a:xfrm>
                <a:off x="4088" y="2903"/>
                <a:ext cx="61" cy="60"/>
              </a:xfrm>
              <a:custGeom>
                <a:avLst/>
                <a:gdLst>
                  <a:gd name="T0" fmla="*/ 0 w 121"/>
                  <a:gd name="T1" fmla="*/ 0 h 119"/>
                  <a:gd name="T2" fmla="*/ 61 w 121"/>
                  <a:gd name="T3" fmla="*/ 119 h 119"/>
                  <a:gd name="T4" fmla="*/ 121 w 121"/>
                  <a:gd name="T5" fmla="*/ 0 h 119"/>
                  <a:gd name="T6" fmla="*/ 0 w 121"/>
                  <a:gd name="T7" fmla="*/ 0 h 119"/>
                </a:gdLst>
                <a:ahLst/>
                <a:cxnLst>
                  <a:cxn ang="0">
                    <a:pos x="T0" y="T1"/>
                  </a:cxn>
                  <a:cxn ang="0">
                    <a:pos x="T2" y="T3"/>
                  </a:cxn>
                  <a:cxn ang="0">
                    <a:pos x="T4" y="T5"/>
                  </a:cxn>
                  <a:cxn ang="0">
                    <a:pos x="T6" y="T7"/>
                  </a:cxn>
                </a:cxnLst>
                <a:rect l="0" t="0" r="r" b="b"/>
                <a:pathLst>
                  <a:path w="121" h="119">
                    <a:moveTo>
                      <a:pt x="0" y="0"/>
                    </a:moveTo>
                    <a:lnTo>
                      <a:pt x="61" y="119"/>
                    </a:lnTo>
                    <a:lnTo>
                      <a:pt x="121" y="0"/>
                    </a:lnTo>
                    <a:lnTo>
                      <a:pt x="0" y="0"/>
                    </a:lnTo>
                    <a:close/>
                  </a:path>
                </a:pathLst>
              </a:custGeom>
              <a:solidFill>
                <a:srgbClr val="000000"/>
              </a:solidFill>
              <a:ln>
                <a:noFill/>
              </a:ln>
              <a:effectLst/>
              <a:extLs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grpSp>
        <p:sp>
          <p:nvSpPr>
            <p:cNvPr id="121" name="Rectangle 66"/>
            <p:cNvSpPr>
              <a:spLocks noChangeArrowheads="1"/>
            </p:cNvSpPr>
            <p:nvPr/>
          </p:nvSpPr>
          <p:spPr bwMode="auto">
            <a:xfrm>
              <a:off x="1659" y="3373"/>
              <a:ext cx="671" cy="4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22" name="Rectangle 67"/>
            <p:cNvSpPr>
              <a:spLocks noChangeArrowheads="1"/>
            </p:cNvSpPr>
            <p:nvPr/>
          </p:nvSpPr>
          <p:spPr bwMode="auto">
            <a:xfrm>
              <a:off x="1764" y="3394"/>
              <a:ext cx="377"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Real World</a:t>
              </a:r>
              <a:endParaRPr lang="en-US" sz="2667" b="1">
                <a:latin typeface="Times New Roman" charset="0"/>
              </a:endParaRPr>
            </a:p>
          </p:txBody>
        </p:sp>
        <p:sp>
          <p:nvSpPr>
            <p:cNvPr id="123" name="Rectangle 68"/>
            <p:cNvSpPr>
              <a:spLocks noChangeArrowheads="1"/>
            </p:cNvSpPr>
            <p:nvPr/>
          </p:nvSpPr>
          <p:spPr bwMode="auto">
            <a:xfrm>
              <a:off x="1774" y="3502"/>
              <a:ext cx="338"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Value LUT</a:t>
              </a:r>
              <a:endParaRPr lang="en-US" sz="2667" b="1">
                <a:latin typeface="Times New Roman" charset="0"/>
              </a:endParaRPr>
            </a:p>
          </p:txBody>
        </p:sp>
        <p:sp>
          <p:nvSpPr>
            <p:cNvPr id="124" name="Rectangle 69"/>
            <p:cNvSpPr>
              <a:spLocks noChangeArrowheads="1"/>
            </p:cNvSpPr>
            <p:nvPr/>
          </p:nvSpPr>
          <p:spPr bwMode="auto">
            <a:xfrm>
              <a:off x="1896" y="3608"/>
              <a:ext cx="161"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Data</a:t>
              </a:r>
              <a:endParaRPr lang="en-US" sz="2667" b="1">
                <a:latin typeface="Times New Roman" charset="0"/>
              </a:endParaRPr>
            </a:p>
          </p:txBody>
        </p:sp>
        <p:sp>
          <p:nvSpPr>
            <p:cNvPr id="125" name="Rectangle 70"/>
            <p:cNvSpPr>
              <a:spLocks noChangeArrowheads="1"/>
            </p:cNvSpPr>
            <p:nvPr/>
          </p:nvSpPr>
          <p:spPr bwMode="auto">
            <a:xfrm>
              <a:off x="1743" y="3715"/>
              <a:ext cx="407"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(0040,9212)</a:t>
              </a:r>
              <a:endParaRPr lang="en-US" sz="2667">
                <a:latin typeface="Times New Roman" charset="0"/>
              </a:endParaRPr>
            </a:p>
          </p:txBody>
        </p:sp>
        <p:sp>
          <p:nvSpPr>
            <p:cNvPr id="126" name="Rectangle 71"/>
            <p:cNvSpPr>
              <a:spLocks noChangeArrowheads="1"/>
            </p:cNvSpPr>
            <p:nvPr/>
          </p:nvSpPr>
          <p:spPr bwMode="auto">
            <a:xfrm>
              <a:off x="2442" y="3373"/>
              <a:ext cx="708" cy="48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27" name="Rectangle 72"/>
            <p:cNvSpPr>
              <a:spLocks noChangeArrowheads="1"/>
            </p:cNvSpPr>
            <p:nvPr/>
          </p:nvSpPr>
          <p:spPr bwMode="auto">
            <a:xfrm>
              <a:off x="2565" y="3394"/>
              <a:ext cx="377"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Real World</a:t>
              </a:r>
              <a:endParaRPr lang="en-US" sz="2667" b="1">
                <a:latin typeface="Times New Roman" charset="0"/>
              </a:endParaRPr>
            </a:p>
          </p:txBody>
        </p:sp>
        <p:sp>
          <p:nvSpPr>
            <p:cNvPr id="128" name="Rectangle 73"/>
            <p:cNvSpPr>
              <a:spLocks noChangeArrowheads="1"/>
            </p:cNvSpPr>
            <p:nvPr/>
          </p:nvSpPr>
          <p:spPr bwMode="auto">
            <a:xfrm>
              <a:off x="2483" y="3502"/>
              <a:ext cx="522"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Value Intercept</a:t>
              </a:r>
              <a:endParaRPr lang="en-US" sz="2667" b="1">
                <a:latin typeface="Times New Roman" charset="0"/>
              </a:endParaRPr>
            </a:p>
          </p:txBody>
        </p:sp>
        <p:sp>
          <p:nvSpPr>
            <p:cNvPr id="129" name="Rectangle 74"/>
            <p:cNvSpPr>
              <a:spLocks noChangeArrowheads="1"/>
            </p:cNvSpPr>
            <p:nvPr/>
          </p:nvSpPr>
          <p:spPr bwMode="auto">
            <a:xfrm>
              <a:off x="2586" y="3608"/>
              <a:ext cx="338"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and Slope</a:t>
              </a:r>
              <a:endParaRPr lang="en-US" sz="2667" b="1">
                <a:latin typeface="Times New Roman" charset="0"/>
              </a:endParaRPr>
            </a:p>
          </p:txBody>
        </p:sp>
        <p:sp>
          <p:nvSpPr>
            <p:cNvPr id="130" name="Rectangle 75"/>
            <p:cNvSpPr>
              <a:spLocks noChangeArrowheads="1"/>
            </p:cNvSpPr>
            <p:nvPr/>
          </p:nvSpPr>
          <p:spPr bwMode="auto">
            <a:xfrm>
              <a:off x="2604" y="3715"/>
              <a:ext cx="336"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b="1">
                  <a:solidFill>
                    <a:srgbClr val="000000"/>
                  </a:solidFill>
                </a:rPr>
                <a:t>attributes</a:t>
              </a:r>
              <a:endParaRPr lang="en-US" sz="2667" b="1">
                <a:latin typeface="Times New Roman" charset="0"/>
              </a:endParaRPr>
            </a:p>
          </p:txBody>
        </p:sp>
        <p:sp>
          <p:nvSpPr>
            <p:cNvPr id="131" name="Rectangle 76"/>
            <p:cNvSpPr>
              <a:spLocks noChangeArrowheads="1"/>
            </p:cNvSpPr>
            <p:nvPr/>
          </p:nvSpPr>
          <p:spPr bwMode="auto">
            <a:xfrm>
              <a:off x="2181" y="3522"/>
              <a:ext cx="336" cy="1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2400"/>
            </a:p>
          </p:txBody>
        </p:sp>
        <p:sp>
          <p:nvSpPr>
            <p:cNvPr id="132" name="Rectangle 77"/>
            <p:cNvSpPr>
              <a:spLocks noChangeArrowheads="1"/>
            </p:cNvSpPr>
            <p:nvPr/>
          </p:nvSpPr>
          <p:spPr bwMode="auto">
            <a:xfrm>
              <a:off x="2307" y="3543"/>
              <a:ext cx="73" cy="9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0" tIns="0" rIns="0" bIns="0">
              <a:spAutoFit/>
            </a:bodyPr>
            <a:lstStyle/>
            <a:p>
              <a:r>
                <a:rPr lang="en-US" sz="1600">
                  <a:solidFill>
                    <a:srgbClr val="000000"/>
                  </a:solidFill>
                </a:rPr>
                <a:t>or</a:t>
              </a:r>
              <a:endParaRPr lang="en-US" sz="2667">
                <a:latin typeface="Times New Roman" charset="0"/>
              </a:endParaRPr>
            </a:p>
          </p:txBody>
        </p:sp>
      </p:grpSp>
    </p:spTree>
    <p:extLst>
      <p:ext uri="{BB962C8B-B14F-4D97-AF65-F5344CB8AC3E}">
        <p14:creationId xmlns:p14="http://schemas.microsoft.com/office/powerpoint/2010/main" val="372965997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9354F01A-B26D-EA4B-B039-7BD49A4B4ACF}"/>
              </a:ext>
            </a:extLst>
          </p:cNvPr>
          <p:cNvSpPr>
            <a:spLocks noGrp="1" noChangeArrowheads="1"/>
          </p:cNvSpPr>
          <p:nvPr>
            <p:ph type="title"/>
          </p:nvPr>
        </p:nvSpPr>
        <p:spPr/>
        <p:txBody>
          <a:bodyPr/>
          <a:lstStyle/>
          <a:p>
            <a:r>
              <a:rPr lang="en-US" altLang="en-US"/>
              <a:t>MR Spectroscopy</a:t>
            </a:r>
          </a:p>
        </p:txBody>
      </p:sp>
      <p:pic>
        <p:nvPicPr>
          <p:cNvPr id="236547" name="Picture 3">
            <a:extLst>
              <a:ext uri="{FF2B5EF4-FFF2-40B4-BE49-F238E27FC236}">
                <a16:creationId xmlns:a16="http://schemas.microsoft.com/office/drawing/2014/main" id="{337DFE0A-B894-FB4A-8186-9314BE3C2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0589" y="2170114"/>
            <a:ext cx="3462337"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548" name="Picture 4">
            <a:extLst>
              <a:ext uri="{FF2B5EF4-FFF2-40B4-BE49-F238E27FC236}">
                <a16:creationId xmlns:a16="http://schemas.microsoft.com/office/drawing/2014/main" id="{4BCE96EE-974A-8F4C-81BE-7DB1A1290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8051" y="2201863"/>
            <a:ext cx="2405063" cy="2417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6549" name="Text Box 5">
            <a:extLst>
              <a:ext uri="{FF2B5EF4-FFF2-40B4-BE49-F238E27FC236}">
                <a16:creationId xmlns:a16="http://schemas.microsoft.com/office/drawing/2014/main" id="{7DD68679-630B-F84A-97AC-0FF01EE7B652}"/>
              </a:ext>
            </a:extLst>
          </p:cNvPr>
          <p:cNvSpPr txBox="1">
            <a:spLocks noChangeArrowheads="1"/>
          </p:cNvSpPr>
          <p:nvPr/>
        </p:nvSpPr>
        <p:spPr bwMode="auto">
          <a:xfrm>
            <a:off x="2736336" y="4953001"/>
            <a:ext cx="24965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t>Storage of</a:t>
            </a:r>
            <a:br>
              <a:rPr lang="en-US" altLang="en-US" sz="2400"/>
            </a:br>
            <a:r>
              <a:rPr lang="en-US" altLang="en-US" sz="2400"/>
              <a:t>Spectroscopy Data</a:t>
            </a:r>
          </a:p>
        </p:txBody>
      </p:sp>
      <p:sp>
        <p:nvSpPr>
          <p:cNvPr id="236550" name="Text Box 6">
            <a:extLst>
              <a:ext uri="{FF2B5EF4-FFF2-40B4-BE49-F238E27FC236}">
                <a16:creationId xmlns:a16="http://schemas.microsoft.com/office/drawing/2014/main" id="{7F9EEDBC-47CD-224C-8110-5D72D8426654}"/>
              </a:ext>
            </a:extLst>
          </p:cNvPr>
          <p:cNvSpPr txBox="1">
            <a:spLocks noChangeArrowheads="1"/>
          </p:cNvSpPr>
          <p:nvPr/>
        </p:nvSpPr>
        <p:spPr bwMode="auto">
          <a:xfrm>
            <a:off x="7360477" y="5018089"/>
            <a:ext cx="232403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2400"/>
              <a:t>Metabolite Maps</a:t>
            </a:r>
          </a:p>
        </p:txBody>
      </p:sp>
    </p:spTree>
    <p:extLst>
      <p:ext uri="{BB962C8B-B14F-4D97-AF65-F5344CB8AC3E}">
        <p14:creationId xmlns:p14="http://schemas.microsoft.com/office/powerpoint/2010/main" val="11596718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BD14-83F0-EB46-A483-945AF03E00F8}"/>
              </a:ext>
            </a:extLst>
          </p:cNvPr>
          <p:cNvSpPr>
            <a:spLocks noGrp="1"/>
          </p:cNvSpPr>
          <p:nvPr>
            <p:ph type="title"/>
          </p:nvPr>
        </p:nvSpPr>
        <p:spPr/>
        <p:txBody>
          <a:bodyPr/>
          <a:lstStyle/>
          <a:p>
            <a:r>
              <a:rPr lang="en-US" dirty="0"/>
              <a:t>MR Raw Data</a:t>
            </a:r>
          </a:p>
        </p:txBody>
      </p:sp>
      <p:sp>
        <p:nvSpPr>
          <p:cNvPr id="3" name="Content Placeholder 2">
            <a:extLst>
              <a:ext uri="{FF2B5EF4-FFF2-40B4-BE49-F238E27FC236}">
                <a16:creationId xmlns:a16="http://schemas.microsoft.com/office/drawing/2014/main" id="{237C0B0E-1EA8-084F-8DD6-836C6A057107}"/>
              </a:ext>
            </a:extLst>
          </p:cNvPr>
          <p:cNvSpPr>
            <a:spLocks noGrp="1"/>
          </p:cNvSpPr>
          <p:nvPr>
            <p:ph idx="1"/>
          </p:nvPr>
        </p:nvSpPr>
        <p:spPr/>
        <p:txBody>
          <a:bodyPr>
            <a:normAutofit/>
          </a:bodyPr>
          <a:lstStyle/>
          <a:p>
            <a:r>
              <a:rPr lang="en-US" dirty="0"/>
              <a:t>Email from me to NEMA dated 1993/05/16:</a:t>
            </a:r>
          </a:p>
          <a:p>
            <a:pPr marL="0" indent="0">
              <a:buNone/>
            </a:pPr>
            <a:r>
              <a:rPr lang="en-US" i="1" dirty="0"/>
              <a:t>"It just occurred to me that the MR module in proposed DICOM 3 makes no provision for transferring the raw data."</a:t>
            </a:r>
          </a:p>
          <a:p>
            <a:pPr marL="0" indent="0">
              <a:buNone/>
            </a:pPr>
            <a:r>
              <a:rPr lang="en-US" i="1" dirty="0"/>
              <a:t>"Now, I know that most manufacturers don't make this quite as easy to get at as the image data, but it is there and many people use it, so DICOM might as well make provision for it. This would in no way oblige manufacturers to provide it along with everything else but would make it easy for those who wanted to (key selling feature to MR physicists here).  Also it would be handy for vendors implementing remote diagnostics over a network link to a DICOM compatible machine rather than through a modem hidden in a cabinet)."</a:t>
            </a:r>
          </a:p>
        </p:txBody>
      </p:sp>
    </p:spTree>
    <p:extLst>
      <p:ext uri="{BB962C8B-B14F-4D97-AF65-F5344CB8AC3E}">
        <p14:creationId xmlns:p14="http://schemas.microsoft.com/office/powerpoint/2010/main" val="2381128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D1C3-01D1-E642-9D15-7B70A691218F}"/>
              </a:ext>
            </a:extLst>
          </p:cNvPr>
          <p:cNvSpPr>
            <a:spLocks noGrp="1"/>
          </p:cNvSpPr>
          <p:nvPr>
            <p:ph type="title"/>
          </p:nvPr>
        </p:nvSpPr>
        <p:spPr/>
        <p:txBody>
          <a:bodyPr/>
          <a:lstStyle/>
          <a:p>
            <a:r>
              <a:rPr lang="en-US" dirty="0"/>
              <a:t>MR Raw Data</a:t>
            </a:r>
          </a:p>
        </p:txBody>
      </p:sp>
      <p:sp>
        <p:nvSpPr>
          <p:cNvPr id="3" name="Content Placeholder 2">
            <a:extLst>
              <a:ext uri="{FF2B5EF4-FFF2-40B4-BE49-F238E27FC236}">
                <a16:creationId xmlns:a16="http://schemas.microsoft.com/office/drawing/2014/main" id="{B4A1CF8F-F5D8-3042-BF5B-1E12BEB5F492}"/>
              </a:ext>
            </a:extLst>
          </p:cNvPr>
          <p:cNvSpPr>
            <a:spLocks noGrp="1"/>
          </p:cNvSpPr>
          <p:nvPr>
            <p:ph idx="1"/>
          </p:nvPr>
        </p:nvSpPr>
        <p:spPr/>
        <p:txBody>
          <a:bodyPr>
            <a:normAutofit/>
          </a:bodyPr>
          <a:lstStyle/>
          <a:p>
            <a:r>
              <a:rPr lang="en-US" dirty="0"/>
              <a:t>Not addressed in DICOM 3.0 1993</a:t>
            </a:r>
          </a:p>
          <a:p>
            <a:r>
              <a:rPr lang="en-US" dirty="0"/>
              <a:t>Nobody interested when followed up in 1995</a:t>
            </a:r>
          </a:p>
          <a:p>
            <a:r>
              <a:rPr lang="en-US" dirty="0"/>
              <a:t>By 2002 (Sup 49), consensus to encapsulate as private data elements</a:t>
            </a:r>
          </a:p>
          <a:p>
            <a:r>
              <a:rPr lang="en-US" dirty="0"/>
              <a:t>Raw Data IOD</a:t>
            </a:r>
          </a:p>
          <a:p>
            <a:pPr lvl="1"/>
            <a:r>
              <a:rPr lang="en-US" dirty="0"/>
              <a:t>traditional patient/study/series/equipment information model attributes</a:t>
            </a:r>
          </a:p>
          <a:p>
            <a:pPr lvl="1"/>
            <a:r>
              <a:rPr lang="en-US" dirty="0"/>
              <a:t>no standard payload – private elements for bulk raw data &amp; its descriptors</a:t>
            </a:r>
          </a:p>
          <a:p>
            <a:pPr lvl="1"/>
            <a:r>
              <a:rPr lang="en-US" dirty="0"/>
              <a:t>not modality-specific (i.e., can use for CT, PET, etc.)</a:t>
            </a:r>
          </a:p>
          <a:p>
            <a:r>
              <a:rPr lang="en-US" i="1" dirty="0"/>
              <a:t>"The Raw Data stored with the Raw Data Module consists of one or more private attributes that are vendor specific. No rules are specified about the content and format of the raw data."</a:t>
            </a:r>
          </a:p>
        </p:txBody>
      </p:sp>
    </p:spTree>
    <p:extLst>
      <p:ext uri="{BB962C8B-B14F-4D97-AF65-F5344CB8AC3E}">
        <p14:creationId xmlns:p14="http://schemas.microsoft.com/office/powerpoint/2010/main" val="6564364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Store and Regurgitate</a:t>
            </a:r>
          </a:p>
        </p:txBody>
      </p:sp>
      <p:pic>
        <p:nvPicPr>
          <p:cNvPr id="6" name="Picture 5" descr="Bz 10-05-07 BirdPukeWE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0936" y="1815956"/>
            <a:ext cx="3930127" cy="4703416"/>
          </a:xfrm>
          <a:prstGeom prst="rect">
            <a:avLst/>
          </a:prstGeom>
        </p:spPr>
      </p:pic>
    </p:spTree>
    <p:extLst>
      <p:ext uri="{BB962C8B-B14F-4D97-AF65-F5344CB8AC3E}">
        <p14:creationId xmlns:p14="http://schemas.microsoft.com/office/powerpoint/2010/main" val="3441418811"/>
      </p:ext>
    </p:extLst>
  </p:cSld>
  <p:clrMapOvr>
    <a:masterClrMapping/>
  </p:clrMapOvr>
  <mc:AlternateContent xmlns:mc="http://schemas.openxmlformats.org/markup-compatibility/2006" xmlns:p14="http://schemas.microsoft.com/office/powerpoint/2010/main">
    <mc:Choice Requires="p14">
      <p:transition spd="slow" p14:dur="2000" advTm="23618"/>
    </mc:Choice>
    <mc:Fallback xmlns="">
      <p:transition spd="slow" advTm="2361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012F56-B5EF-A249-871E-ED06513E61F5}"/>
              </a:ext>
            </a:extLst>
          </p:cNvPr>
          <p:cNvSpPr>
            <a:spLocks noGrp="1"/>
          </p:cNvSpPr>
          <p:nvPr>
            <p:ph type="title"/>
          </p:nvPr>
        </p:nvSpPr>
        <p:spPr/>
        <p:txBody>
          <a:bodyPr/>
          <a:lstStyle/>
          <a:p>
            <a:r>
              <a:rPr lang="en-US" dirty="0"/>
              <a:t>MR Raw Data</a:t>
            </a:r>
          </a:p>
        </p:txBody>
      </p:sp>
      <p:sp>
        <p:nvSpPr>
          <p:cNvPr id="4" name="Content Placeholder 3">
            <a:extLst>
              <a:ext uri="{FF2B5EF4-FFF2-40B4-BE49-F238E27FC236}">
                <a16:creationId xmlns:a16="http://schemas.microsoft.com/office/drawing/2014/main" id="{5E2897A8-5F6B-4149-BD25-0A161B88A290}"/>
              </a:ext>
            </a:extLst>
          </p:cNvPr>
          <p:cNvSpPr>
            <a:spLocks noGrp="1"/>
          </p:cNvSpPr>
          <p:nvPr>
            <p:ph idx="1"/>
          </p:nvPr>
        </p:nvSpPr>
        <p:spPr/>
        <p:txBody>
          <a:bodyPr/>
          <a:lstStyle/>
          <a:p>
            <a:r>
              <a:rPr lang="en-US" dirty="0"/>
              <a:t>Store and regurgitate has limited utility beyond archival</a:t>
            </a:r>
          </a:p>
          <a:p>
            <a:r>
              <a:rPr lang="en-US" dirty="0"/>
              <a:t>Researchers would obviously prefer interoperable raw data</a:t>
            </a:r>
          </a:p>
          <a:p>
            <a:r>
              <a:rPr lang="en-US" dirty="0"/>
              <a:t>Vendors (at least in DICOM WG 16) remain uninterested</a:t>
            </a:r>
          </a:p>
          <a:p>
            <a:r>
              <a:rPr lang="en-US" dirty="0"/>
              <a:t>ISMRM Raw Data (ISMRMRD) a promising start</a:t>
            </a:r>
          </a:p>
          <a:p>
            <a:r>
              <a:rPr lang="en-US" dirty="0"/>
              <a:t>Disappointing that ISMRMRD is not DICOM-based</a:t>
            </a:r>
          </a:p>
          <a:p>
            <a:r>
              <a:rPr lang="en-US" dirty="0"/>
              <a:t>Contrast with DICOM-CT-PD (projection data) developed by CT physicists for use of raw data for reconstruction challenges</a:t>
            </a:r>
          </a:p>
        </p:txBody>
      </p:sp>
    </p:spTree>
    <p:extLst>
      <p:ext uri="{BB962C8B-B14F-4D97-AF65-F5344CB8AC3E}">
        <p14:creationId xmlns:p14="http://schemas.microsoft.com/office/powerpoint/2010/main" val="3886966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F0EED06-7ED2-3A47-A29A-80B56B99E0C5}"/>
              </a:ext>
            </a:extLst>
          </p:cNvPr>
          <p:cNvSpPr>
            <a:spLocks noGrp="1"/>
          </p:cNvSpPr>
          <p:nvPr>
            <p:ph type="title"/>
          </p:nvPr>
        </p:nvSpPr>
        <p:spPr/>
        <p:txBody>
          <a:bodyPr/>
          <a:lstStyle/>
          <a:p>
            <a:r>
              <a:rPr lang="en-US" dirty="0"/>
              <a:t>What is DICOM?</a:t>
            </a:r>
          </a:p>
        </p:txBody>
      </p:sp>
      <p:sp>
        <p:nvSpPr>
          <p:cNvPr id="5" name="Content Placeholder 4">
            <a:extLst>
              <a:ext uri="{FF2B5EF4-FFF2-40B4-BE49-F238E27FC236}">
                <a16:creationId xmlns:a16="http://schemas.microsoft.com/office/drawing/2014/main" id="{B09C2497-1571-2A4E-9E1C-32B39A2A4CF3}"/>
              </a:ext>
            </a:extLst>
          </p:cNvPr>
          <p:cNvSpPr>
            <a:spLocks noGrp="1"/>
          </p:cNvSpPr>
          <p:nvPr>
            <p:ph idx="1"/>
          </p:nvPr>
        </p:nvSpPr>
        <p:spPr/>
        <p:txBody>
          <a:bodyPr>
            <a:normAutofit fontScale="92500" lnSpcReduction="10000"/>
          </a:bodyPr>
          <a:lstStyle/>
          <a:p>
            <a:r>
              <a:rPr lang="en-US" dirty="0"/>
              <a:t>Open standard</a:t>
            </a:r>
          </a:p>
          <a:p>
            <a:r>
              <a:rPr lang="en-US" dirty="0"/>
              <a:t>Specification for </a:t>
            </a:r>
            <a:r>
              <a:rPr lang="en-US" b="1" i="1" u="sng" dirty="0"/>
              <a:t>interoperability</a:t>
            </a:r>
          </a:p>
          <a:p>
            <a:r>
              <a:rPr lang="en-US" dirty="0"/>
              <a:t>Protocol for messaging and transport</a:t>
            </a:r>
          </a:p>
          <a:p>
            <a:r>
              <a:rPr lang="en-US" dirty="0"/>
              <a:t>Services for storage and management</a:t>
            </a:r>
          </a:p>
          <a:p>
            <a:r>
              <a:rPr lang="en-US" dirty="0"/>
              <a:t>Metadata encoding mechanism</a:t>
            </a:r>
          </a:p>
          <a:p>
            <a:r>
              <a:rPr lang="en-US" dirty="0"/>
              <a:t>Information object definition</a:t>
            </a:r>
          </a:p>
          <a:p>
            <a:r>
              <a:rPr lang="en-US" dirty="0"/>
              <a:t>Information model (reflected in metadata)</a:t>
            </a:r>
          </a:p>
          <a:p>
            <a:r>
              <a:rPr lang="en-US" dirty="0"/>
              <a:t>Pixel data encoding mechanism (including lossless/lossy compression)</a:t>
            </a:r>
          </a:p>
          <a:p>
            <a:r>
              <a:rPr lang="en-US" dirty="0"/>
              <a:t>Application functionality specification and conformance mechanism</a:t>
            </a:r>
          </a:p>
          <a:p>
            <a:r>
              <a:rPr lang="en-US" dirty="0"/>
              <a:t>Annotation, rendering and reporting mechanisms</a:t>
            </a:r>
          </a:p>
        </p:txBody>
      </p:sp>
    </p:spTree>
    <p:extLst>
      <p:ext uri="{BB962C8B-B14F-4D97-AF65-F5344CB8AC3E}">
        <p14:creationId xmlns:p14="http://schemas.microsoft.com/office/powerpoint/2010/main" val="2707580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80C0D7-853D-1340-89C3-A1A09EC6AF07}"/>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77D0D9D-9180-954F-B35B-7A8BC3D06E48}"/>
              </a:ext>
            </a:extLst>
          </p:cNvPr>
          <p:cNvPicPr>
            <a:picLocks noChangeAspect="1"/>
          </p:cNvPicPr>
          <p:nvPr/>
        </p:nvPicPr>
        <p:blipFill>
          <a:blip r:embed="rId2"/>
          <a:stretch>
            <a:fillRect/>
          </a:stretch>
        </p:blipFill>
        <p:spPr>
          <a:xfrm>
            <a:off x="618564" y="0"/>
            <a:ext cx="10986481" cy="6881641"/>
          </a:xfrm>
          <a:prstGeom prst="rect">
            <a:avLst/>
          </a:prstGeom>
        </p:spPr>
      </p:pic>
    </p:spTree>
    <p:extLst>
      <p:ext uri="{BB962C8B-B14F-4D97-AF65-F5344CB8AC3E}">
        <p14:creationId xmlns:p14="http://schemas.microsoft.com/office/powerpoint/2010/main" val="3771777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E6EB3-D4B4-5444-9F37-A2F33B2722C3}"/>
              </a:ext>
            </a:extLst>
          </p:cNvPr>
          <p:cNvSpPr>
            <a:spLocks noGrp="1"/>
          </p:cNvSpPr>
          <p:nvPr>
            <p:ph type="title"/>
          </p:nvPr>
        </p:nvSpPr>
        <p:spPr/>
        <p:txBody>
          <a:bodyPr/>
          <a:lstStyle/>
          <a:p>
            <a:r>
              <a:rPr lang="en-US" dirty="0"/>
              <a:t>Quantitation and AI</a:t>
            </a:r>
          </a:p>
        </p:txBody>
      </p:sp>
      <p:sp>
        <p:nvSpPr>
          <p:cNvPr id="3" name="Content Placeholder 2">
            <a:extLst>
              <a:ext uri="{FF2B5EF4-FFF2-40B4-BE49-F238E27FC236}">
                <a16:creationId xmlns:a16="http://schemas.microsoft.com/office/drawing/2014/main" id="{B93DC127-FBD7-0E4B-8913-456D9FA63777}"/>
              </a:ext>
            </a:extLst>
          </p:cNvPr>
          <p:cNvSpPr>
            <a:spLocks noGrp="1"/>
          </p:cNvSpPr>
          <p:nvPr>
            <p:ph idx="1"/>
          </p:nvPr>
        </p:nvSpPr>
        <p:spPr/>
        <p:txBody>
          <a:bodyPr/>
          <a:lstStyle/>
          <a:p>
            <a:r>
              <a:rPr lang="en-US" dirty="0"/>
              <a:t>Historically, many MR applications have been quantitative</a:t>
            </a:r>
          </a:p>
          <a:p>
            <a:r>
              <a:rPr lang="en-US" dirty="0"/>
              <a:t>Results have rarely been persisted in DICOM standard form</a:t>
            </a:r>
          </a:p>
          <a:p>
            <a:r>
              <a:rPr lang="en-US" dirty="0"/>
              <a:t>Screenshots saved as DICOM for human visualization</a:t>
            </a:r>
          </a:p>
          <a:p>
            <a:r>
              <a:rPr lang="en-US" dirty="0"/>
              <a:t>Useless semantically (not machine readable or re-usable)</a:t>
            </a:r>
          </a:p>
          <a:p>
            <a:r>
              <a:rPr lang="en-US" dirty="0"/>
              <a:t>Surge of (renewed) interest in AI is a new market force</a:t>
            </a:r>
          </a:p>
          <a:p>
            <a:r>
              <a:rPr lang="en-US" dirty="0"/>
              <a:t>Processed +/- annotated data of value for training/testing/reporting</a:t>
            </a:r>
          </a:p>
          <a:p>
            <a:r>
              <a:rPr lang="en-US" dirty="0"/>
              <a:t>Revitalized interest in historic and more recent DICOM mechanisms</a:t>
            </a:r>
          </a:p>
          <a:p>
            <a:r>
              <a:rPr lang="en-US" dirty="0"/>
              <a:t>Viewer ability to superimpose (beyond PET), e.g., parameter, heatmap</a:t>
            </a:r>
          </a:p>
          <a:p>
            <a:r>
              <a:rPr lang="en-US" dirty="0"/>
              <a:t>*Integration with clinical PACS using DICOM format, protocol, services</a:t>
            </a:r>
          </a:p>
          <a:p>
            <a:endParaRPr lang="en-US" dirty="0"/>
          </a:p>
        </p:txBody>
      </p:sp>
    </p:spTree>
    <p:extLst>
      <p:ext uri="{BB962C8B-B14F-4D97-AF65-F5344CB8AC3E}">
        <p14:creationId xmlns:p14="http://schemas.microsoft.com/office/powerpoint/2010/main" val="3477078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DICOM encoding of ROIs</a:t>
            </a:r>
          </a:p>
        </p:txBody>
      </p:sp>
      <p:sp>
        <p:nvSpPr>
          <p:cNvPr id="3" name="Content Placeholder 2"/>
          <p:cNvSpPr>
            <a:spLocks noGrp="1"/>
          </p:cNvSpPr>
          <p:nvPr>
            <p:ph idx="1"/>
          </p:nvPr>
        </p:nvSpPr>
        <p:spPr/>
        <p:txBody>
          <a:bodyPr>
            <a:normAutofit/>
          </a:bodyPr>
          <a:lstStyle/>
          <a:p>
            <a:r>
              <a:rPr lang="en-US" sz="1867" dirty="0"/>
              <a:t>Private elements</a:t>
            </a:r>
          </a:p>
          <a:p>
            <a:pPr lvl="1"/>
            <a:r>
              <a:rPr lang="en-US" sz="1467" dirty="0"/>
              <a:t>evil &amp; must be stopped</a:t>
            </a:r>
          </a:p>
          <a:p>
            <a:r>
              <a:rPr lang="en-US" sz="1867" dirty="0"/>
              <a:t>Curves in image</a:t>
            </a:r>
          </a:p>
          <a:p>
            <a:pPr lvl="1"/>
            <a:r>
              <a:rPr lang="en-US" sz="1467" dirty="0"/>
              <a:t>weak semantics, old, retired</a:t>
            </a:r>
          </a:p>
          <a:p>
            <a:r>
              <a:rPr lang="en-US" sz="1867" dirty="0"/>
              <a:t>Overlays in image</a:t>
            </a:r>
          </a:p>
          <a:p>
            <a:pPr lvl="1"/>
            <a:r>
              <a:rPr lang="en-US" sz="1467" dirty="0"/>
              <a:t>weak semantics</a:t>
            </a:r>
          </a:p>
          <a:p>
            <a:r>
              <a:rPr lang="en-US" sz="1867" dirty="0"/>
              <a:t>Presentation States</a:t>
            </a:r>
          </a:p>
          <a:p>
            <a:pPr lvl="1"/>
            <a:r>
              <a:rPr lang="en-US" sz="1467" dirty="0"/>
              <a:t>weak semantics, PACS favorite</a:t>
            </a:r>
          </a:p>
          <a:p>
            <a:r>
              <a:rPr lang="en-US" sz="1867" dirty="0"/>
              <a:t>Structured Reports</a:t>
            </a:r>
          </a:p>
          <a:p>
            <a:pPr lvl="1"/>
            <a:r>
              <a:rPr lang="en-US" sz="1467" dirty="0"/>
              <a:t>best choice, but more work</a:t>
            </a:r>
          </a:p>
          <a:p>
            <a:r>
              <a:rPr lang="en-US" sz="1867" dirty="0"/>
              <a:t>RT Structure Sets</a:t>
            </a:r>
          </a:p>
          <a:p>
            <a:pPr lvl="1"/>
            <a:r>
              <a:rPr lang="en-US" sz="1467" dirty="0"/>
              <a:t>coordinates only</a:t>
            </a:r>
          </a:p>
          <a:p>
            <a:r>
              <a:rPr lang="en-US" sz="1867" dirty="0"/>
              <a:t>Segmentations</a:t>
            </a:r>
          </a:p>
          <a:p>
            <a:pPr lvl="1"/>
            <a:r>
              <a:rPr lang="en-US" sz="1467" dirty="0"/>
              <a:t>per-voxel ROIs; use with SR</a:t>
            </a:r>
          </a:p>
        </p:txBody>
      </p:sp>
      <p:pic>
        <p:nvPicPr>
          <p:cNvPr id="7" name="Picture 6" descr="gbm_withoutline.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123846" y="3153103"/>
            <a:ext cx="3002125" cy="3558075"/>
          </a:xfrm>
          <a:prstGeom prst="rect">
            <a:avLst/>
          </a:prstGeom>
        </p:spPr>
      </p:pic>
      <p:graphicFrame>
        <p:nvGraphicFramePr>
          <p:cNvPr id="8" name="Table 7"/>
          <p:cNvGraphicFramePr>
            <a:graphicFrameLocks noGrp="1"/>
          </p:cNvGraphicFramePr>
          <p:nvPr/>
        </p:nvGraphicFramePr>
        <p:xfrm>
          <a:off x="7609271" y="1893303"/>
          <a:ext cx="3856158" cy="949751"/>
        </p:xfrm>
        <a:graphic>
          <a:graphicData uri="http://schemas.openxmlformats.org/drawingml/2006/table">
            <a:tbl>
              <a:tblPr firstRow="1" bandRow="1">
                <a:tableStyleId>{5C22544A-7EE6-4342-B048-85BDC9FD1C3A}</a:tableStyleId>
              </a:tblPr>
              <a:tblGrid>
                <a:gridCol w="1034445">
                  <a:extLst>
                    <a:ext uri="{9D8B030D-6E8A-4147-A177-3AD203B41FA5}">
                      <a16:colId xmlns:a16="http://schemas.microsoft.com/office/drawing/2014/main" val="20000"/>
                    </a:ext>
                  </a:extLst>
                </a:gridCol>
                <a:gridCol w="940571">
                  <a:extLst>
                    <a:ext uri="{9D8B030D-6E8A-4147-A177-3AD203B41FA5}">
                      <a16:colId xmlns:a16="http://schemas.microsoft.com/office/drawing/2014/main" val="20001"/>
                    </a:ext>
                  </a:extLst>
                </a:gridCol>
                <a:gridCol w="940571">
                  <a:extLst>
                    <a:ext uri="{9D8B030D-6E8A-4147-A177-3AD203B41FA5}">
                      <a16:colId xmlns:a16="http://schemas.microsoft.com/office/drawing/2014/main" val="20002"/>
                    </a:ext>
                  </a:extLst>
                </a:gridCol>
                <a:gridCol w="940571">
                  <a:extLst>
                    <a:ext uri="{9D8B030D-6E8A-4147-A177-3AD203B41FA5}">
                      <a16:colId xmlns:a16="http://schemas.microsoft.com/office/drawing/2014/main" val="20003"/>
                    </a:ext>
                  </a:extLst>
                </a:gridCol>
              </a:tblGrid>
              <a:tr h="279191">
                <a:tc>
                  <a:txBody>
                    <a:bodyPr/>
                    <a:lstStyle/>
                    <a:p>
                      <a:pPr algn="ctr" fontAlgn="b"/>
                      <a:r>
                        <a:rPr lang="en-US" sz="1500" b="0" i="0" u="none" strike="noStrike" dirty="0">
                          <a:solidFill>
                            <a:srgbClr val="000000"/>
                          </a:solidFill>
                          <a:effectLst/>
                          <a:latin typeface="Calibri"/>
                        </a:rPr>
                        <a:t>Date</a:t>
                      </a:r>
                    </a:p>
                  </a:txBody>
                  <a:tcPr marL="16933" marR="16933" marT="16933" marB="0" anchor="b"/>
                </a:tc>
                <a:tc>
                  <a:txBody>
                    <a:bodyPr/>
                    <a:lstStyle/>
                    <a:p>
                      <a:pPr algn="ctr" fontAlgn="b"/>
                      <a:r>
                        <a:rPr lang="en-US" sz="1500" b="0" i="0" u="none" strike="noStrike" dirty="0">
                          <a:solidFill>
                            <a:srgbClr val="000000"/>
                          </a:solidFill>
                          <a:effectLst/>
                          <a:latin typeface="Calibri"/>
                        </a:rPr>
                        <a:t>Volume</a:t>
                      </a:r>
                    </a:p>
                  </a:txBody>
                  <a:tcPr marL="16933" marR="16933" marT="16933" marB="0" anchor="b"/>
                </a:tc>
                <a:tc>
                  <a:txBody>
                    <a:bodyPr/>
                    <a:lstStyle/>
                    <a:p>
                      <a:pPr algn="ctr" fontAlgn="b"/>
                      <a:r>
                        <a:rPr lang="en-US" sz="1500" b="0" i="0" u="none" strike="noStrike" dirty="0">
                          <a:solidFill>
                            <a:srgbClr val="000000"/>
                          </a:solidFill>
                          <a:effectLst/>
                          <a:latin typeface="Calibri"/>
                        </a:rPr>
                        <a:t>Auto LD</a:t>
                      </a:r>
                    </a:p>
                  </a:txBody>
                  <a:tcPr marL="16933" marR="16933" marT="16933" marB="0" anchor="b"/>
                </a:tc>
                <a:tc>
                  <a:txBody>
                    <a:bodyPr/>
                    <a:lstStyle/>
                    <a:p>
                      <a:pPr algn="ctr" fontAlgn="b"/>
                      <a:r>
                        <a:rPr lang="en-US" sz="1500" b="0" i="0" u="none" strike="noStrike" dirty="0">
                          <a:solidFill>
                            <a:srgbClr val="000000"/>
                          </a:solidFill>
                          <a:effectLst/>
                          <a:latin typeface="Calibri"/>
                        </a:rPr>
                        <a:t>Auto SD</a:t>
                      </a:r>
                    </a:p>
                  </a:txBody>
                  <a:tcPr marL="16933" marR="16933" marT="16933" marB="0" anchor="b"/>
                </a:tc>
                <a:extLst>
                  <a:ext uri="{0D108BD9-81ED-4DB2-BD59-A6C34878D82A}">
                    <a16:rowId xmlns:a16="http://schemas.microsoft.com/office/drawing/2014/main" val="10000"/>
                  </a:ext>
                </a:extLst>
              </a:tr>
              <a:tr h="335280">
                <a:tc>
                  <a:txBody>
                    <a:bodyPr/>
                    <a:lstStyle/>
                    <a:p>
                      <a:r>
                        <a:rPr lang="en-US" sz="1400" dirty="0"/>
                        <a:t>20021207</a:t>
                      </a:r>
                    </a:p>
                  </a:txBody>
                  <a:tcPr marL="121920" marR="121920" marT="60960" marB="60960"/>
                </a:tc>
                <a:tc>
                  <a:txBody>
                    <a:bodyPr/>
                    <a:lstStyle/>
                    <a:p>
                      <a:r>
                        <a:rPr lang="en-US" sz="1400" dirty="0"/>
                        <a:t>27080</a:t>
                      </a:r>
                    </a:p>
                  </a:txBody>
                  <a:tcPr marL="121920" marR="121920" marT="60960" marB="60960"/>
                </a:tc>
                <a:tc>
                  <a:txBody>
                    <a:bodyPr/>
                    <a:lstStyle/>
                    <a:p>
                      <a:r>
                        <a:rPr lang="en-US" sz="1400" dirty="0"/>
                        <a:t>49</a:t>
                      </a:r>
                    </a:p>
                  </a:txBody>
                  <a:tcPr marL="121920" marR="121920" marT="60960" marB="60960"/>
                </a:tc>
                <a:tc>
                  <a:txBody>
                    <a:bodyPr/>
                    <a:lstStyle/>
                    <a:p>
                      <a:r>
                        <a:rPr lang="en-US" sz="1400" dirty="0"/>
                        <a:t>27</a:t>
                      </a:r>
                    </a:p>
                  </a:txBody>
                  <a:tcPr marL="121920" marR="121920" marT="60960" marB="60960"/>
                </a:tc>
                <a:extLst>
                  <a:ext uri="{0D108BD9-81ED-4DB2-BD59-A6C34878D82A}">
                    <a16:rowId xmlns:a16="http://schemas.microsoft.com/office/drawing/2014/main" val="10001"/>
                  </a:ext>
                </a:extLst>
              </a:tr>
              <a:tr h="335280">
                <a:tc>
                  <a:txBody>
                    <a:bodyPr/>
                    <a:lstStyle/>
                    <a:p>
                      <a:r>
                        <a:rPr lang="en-US" sz="1400" dirty="0"/>
                        <a:t>…</a:t>
                      </a:r>
                    </a:p>
                  </a:txBody>
                  <a:tcPr marL="121920" marR="121920" marT="60960" marB="60960"/>
                </a:tc>
                <a:tc>
                  <a:txBody>
                    <a:bodyPr/>
                    <a:lstStyle/>
                    <a:p>
                      <a:r>
                        <a:rPr lang="en-US" sz="1400" dirty="0"/>
                        <a:t>…</a:t>
                      </a:r>
                    </a:p>
                  </a:txBody>
                  <a:tcPr marL="121920" marR="121920" marT="60960" marB="60960"/>
                </a:tc>
                <a:tc>
                  <a:txBody>
                    <a:bodyPr/>
                    <a:lstStyle/>
                    <a:p>
                      <a:r>
                        <a:rPr lang="en-US" sz="1400" dirty="0"/>
                        <a:t>…</a:t>
                      </a:r>
                    </a:p>
                  </a:txBody>
                  <a:tcPr marL="121920" marR="121920" marT="60960" marB="60960"/>
                </a:tc>
                <a:tc>
                  <a:txBody>
                    <a:bodyPr/>
                    <a:lstStyle/>
                    <a:p>
                      <a:r>
                        <a:rPr lang="en-US" sz="1400" dirty="0"/>
                        <a:t>…</a:t>
                      </a:r>
                    </a:p>
                  </a:txBody>
                  <a:tcPr marL="121920" marR="121920" marT="60960" marB="6096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632780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DICOM encoding of ROI Annotations</a:t>
            </a:r>
          </a:p>
        </p:txBody>
      </p:sp>
      <p:sp>
        <p:nvSpPr>
          <p:cNvPr id="3" name="Content Placeholder 2"/>
          <p:cNvSpPr>
            <a:spLocks noGrp="1"/>
          </p:cNvSpPr>
          <p:nvPr>
            <p:ph idx="1"/>
          </p:nvPr>
        </p:nvSpPr>
        <p:spPr/>
        <p:txBody>
          <a:bodyPr>
            <a:normAutofit/>
          </a:bodyPr>
          <a:lstStyle/>
          <a:p>
            <a:r>
              <a:rPr lang="en-US" sz="1867" dirty="0"/>
              <a:t>Private elements</a:t>
            </a:r>
          </a:p>
          <a:p>
            <a:pPr lvl="1"/>
            <a:r>
              <a:rPr lang="en-US" sz="1467" dirty="0"/>
              <a:t>evil &amp; must be stopped</a:t>
            </a:r>
          </a:p>
          <a:p>
            <a:r>
              <a:rPr lang="en-US" sz="1867" dirty="0"/>
              <a:t>Curves in image</a:t>
            </a:r>
          </a:p>
          <a:p>
            <a:pPr lvl="1"/>
            <a:r>
              <a:rPr lang="en-US" sz="1467" dirty="0"/>
              <a:t>weak semantics, old, retired</a:t>
            </a:r>
          </a:p>
          <a:p>
            <a:r>
              <a:rPr lang="en-US" sz="1867" dirty="0"/>
              <a:t>Overlays in image</a:t>
            </a:r>
          </a:p>
          <a:p>
            <a:pPr lvl="1"/>
            <a:r>
              <a:rPr lang="en-US" sz="1467" dirty="0"/>
              <a:t>weak semantics</a:t>
            </a:r>
          </a:p>
          <a:p>
            <a:r>
              <a:rPr lang="en-US" sz="1867" dirty="0"/>
              <a:t>Presentation States</a:t>
            </a:r>
          </a:p>
          <a:p>
            <a:pPr lvl="1"/>
            <a:r>
              <a:rPr lang="en-US" sz="1467" dirty="0"/>
              <a:t>weak semantics, PACS favorite</a:t>
            </a:r>
          </a:p>
          <a:p>
            <a:r>
              <a:rPr lang="en-US" sz="1867" dirty="0"/>
              <a:t>Structured Reports</a:t>
            </a:r>
          </a:p>
          <a:p>
            <a:pPr lvl="1"/>
            <a:r>
              <a:rPr lang="en-US" sz="1467" dirty="0"/>
              <a:t>best choice, but more work</a:t>
            </a:r>
          </a:p>
          <a:p>
            <a:r>
              <a:rPr lang="en-US" sz="1867" dirty="0"/>
              <a:t>RT Structure Sets</a:t>
            </a:r>
          </a:p>
          <a:p>
            <a:pPr lvl="1"/>
            <a:r>
              <a:rPr lang="en-US" sz="1467" dirty="0"/>
              <a:t>coordinates only</a:t>
            </a:r>
          </a:p>
          <a:p>
            <a:r>
              <a:rPr lang="en-US" sz="1867" dirty="0"/>
              <a:t>Segmentations</a:t>
            </a:r>
          </a:p>
          <a:p>
            <a:pPr lvl="1"/>
            <a:r>
              <a:rPr lang="en-US" sz="1467" dirty="0"/>
              <a:t>per-voxel ROIs; use with SR</a:t>
            </a:r>
          </a:p>
        </p:txBody>
      </p:sp>
      <p:pic>
        <p:nvPicPr>
          <p:cNvPr id="7" name="Picture 6" descr="gbm_withoutline.jp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123846" y="3153103"/>
            <a:ext cx="3002125" cy="3558075"/>
          </a:xfrm>
          <a:prstGeom prst="rect">
            <a:avLst/>
          </a:prstGeom>
        </p:spPr>
      </p:pic>
      <p:graphicFrame>
        <p:nvGraphicFramePr>
          <p:cNvPr id="8" name="Table 7"/>
          <p:cNvGraphicFramePr>
            <a:graphicFrameLocks noGrp="1"/>
          </p:cNvGraphicFramePr>
          <p:nvPr/>
        </p:nvGraphicFramePr>
        <p:xfrm>
          <a:off x="7609271" y="1893303"/>
          <a:ext cx="3856158" cy="949751"/>
        </p:xfrm>
        <a:graphic>
          <a:graphicData uri="http://schemas.openxmlformats.org/drawingml/2006/table">
            <a:tbl>
              <a:tblPr firstRow="1" bandRow="1">
                <a:tableStyleId>{5C22544A-7EE6-4342-B048-85BDC9FD1C3A}</a:tableStyleId>
              </a:tblPr>
              <a:tblGrid>
                <a:gridCol w="1034445">
                  <a:extLst>
                    <a:ext uri="{9D8B030D-6E8A-4147-A177-3AD203B41FA5}">
                      <a16:colId xmlns:a16="http://schemas.microsoft.com/office/drawing/2014/main" val="20000"/>
                    </a:ext>
                  </a:extLst>
                </a:gridCol>
                <a:gridCol w="940571">
                  <a:extLst>
                    <a:ext uri="{9D8B030D-6E8A-4147-A177-3AD203B41FA5}">
                      <a16:colId xmlns:a16="http://schemas.microsoft.com/office/drawing/2014/main" val="20001"/>
                    </a:ext>
                  </a:extLst>
                </a:gridCol>
                <a:gridCol w="940571">
                  <a:extLst>
                    <a:ext uri="{9D8B030D-6E8A-4147-A177-3AD203B41FA5}">
                      <a16:colId xmlns:a16="http://schemas.microsoft.com/office/drawing/2014/main" val="20002"/>
                    </a:ext>
                  </a:extLst>
                </a:gridCol>
                <a:gridCol w="940571">
                  <a:extLst>
                    <a:ext uri="{9D8B030D-6E8A-4147-A177-3AD203B41FA5}">
                      <a16:colId xmlns:a16="http://schemas.microsoft.com/office/drawing/2014/main" val="20003"/>
                    </a:ext>
                  </a:extLst>
                </a:gridCol>
              </a:tblGrid>
              <a:tr h="279191">
                <a:tc>
                  <a:txBody>
                    <a:bodyPr/>
                    <a:lstStyle/>
                    <a:p>
                      <a:pPr algn="ctr" fontAlgn="b"/>
                      <a:r>
                        <a:rPr lang="en-US" sz="1500" b="0" i="0" u="none" strike="noStrike" dirty="0">
                          <a:solidFill>
                            <a:srgbClr val="000000"/>
                          </a:solidFill>
                          <a:effectLst/>
                          <a:latin typeface="Calibri"/>
                        </a:rPr>
                        <a:t>Date</a:t>
                      </a:r>
                    </a:p>
                  </a:txBody>
                  <a:tcPr marL="16933" marR="16933" marT="16933" marB="0" anchor="b"/>
                </a:tc>
                <a:tc>
                  <a:txBody>
                    <a:bodyPr/>
                    <a:lstStyle/>
                    <a:p>
                      <a:pPr algn="ctr" fontAlgn="b"/>
                      <a:r>
                        <a:rPr lang="en-US" sz="1500" b="0" i="0" u="none" strike="noStrike" dirty="0">
                          <a:solidFill>
                            <a:srgbClr val="000000"/>
                          </a:solidFill>
                          <a:effectLst/>
                          <a:latin typeface="Calibri"/>
                        </a:rPr>
                        <a:t>Volume</a:t>
                      </a:r>
                    </a:p>
                  </a:txBody>
                  <a:tcPr marL="16933" marR="16933" marT="16933" marB="0" anchor="b"/>
                </a:tc>
                <a:tc>
                  <a:txBody>
                    <a:bodyPr/>
                    <a:lstStyle/>
                    <a:p>
                      <a:pPr algn="ctr" fontAlgn="b"/>
                      <a:r>
                        <a:rPr lang="en-US" sz="1500" b="0" i="0" u="none" strike="noStrike" dirty="0">
                          <a:solidFill>
                            <a:srgbClr val="000000"/>
                          </a:solidFill>
                          <a:effectLst/>
                          <a:latin typeface="Calibri"/>
                        </a:rPr>
                        <a:t>Auto LD</a:t>
                      </a:r>
                    </a:p>
                  </a:txBody>
                  <a:tcPr marL="16933" marR="16933" marT="16933" marB="0" anchor="b"/>
                </a:tc>
                <a:tc>
                  <a:txBody>
                    <a:bodyPr/>
                    <a:lstStyle/>
                    <a:p>
                      <a:pPr algn="ctr" fontAlgn="b"/>
                      <a:r>
                        <a:rPr lang="en-US" sz="1500" b="0" i="0" u="none" strike="noStrike" dirty="0">
                          <a:solidFill>
                            <a:srgbClr val="000000"/>
                          </a:solidFill>
                          <a:effectLst/>
                          <a:latin typeface="Calibri"/>
                        </a:rPr>
                        <a:t>Auto SD</a:t>
                      </a:r>
                    </a:p>
                  </a:txBody>
                  <a:tcPr marL="16933" marR="16933" marT="16933" marB="0" anchor="b"/>
                </a:tc>
                <a:extLst>
                  <a:ext uri="{0D108BD9-81ED-4DB2-BD59-A6C34878D82A}">
                    <a16:rowId xmlns:a16="http://schemas.microsoft.com/office/drawing/2014/main" val="10000"/>
                  </a:ext>
                </a:extLst>
              </a:tr>
              <a:tr h="335280">
                <a:tc>
                  <a:txBody>
                    <a:bodyPr/>
                    <a:lstStyle/>
                    <a:p>
                      <a:r>
                        <a:rPr lang="en-US" sz="1400" dirty="0"/>
                        <a:t>20021207</a:t>
                      </a:r>
                    </a:p>
                  </a:txBody>
                  <a:tcPr marL="121920" marR="121920" marT="60960" marB="60960"/>
                </a:tc>
                <a:tc>
                  <a:txBody>
                    <a:bodyPr/>
                    <a:lstStyle/>
                    <a:p>
                      <a:r>
                        <a:rPr lang="en-US" sz="1400" dirty="0"/>
                        <a:t>27080</a:t>
                      </a:r>
                    </a:p>
                  </a:txBody>
                  <a:tcPr marL="121920" marR="121920" marT="60960" marB="60960"/>
                </a:tc>
                <a:tc>
                  <a:txBody>
                    <a:bodyPr/>
                    <a:lstStyle/>
                    <a:p>
                      <a:r>
                        <a:rPr lang="en-US" sz="1400" dirty="0"/>
                        <a:t>49</a:t>
                      </a:r>
                    </a:p>
                  </a:txBody>
                  <a:tcPr marL="121920" marR="121920" marT="60960" marB="60960"/>
                </a:tc>
                <a:tc>
                  <a:txBody>
                    <a:bodyPr/>
                    <a:lstStyle/>
                    <a:p>
                      <a:r>
                        <a:rPr lang="en-US" sz="1400" dirty="0"/>
                        <a:t>27</a:t>
                      </a:r>
                    </a:p>
                  </a:txBody>
                  <a:tcPr marL="121920" marR="121920" marT="60960" marB="60960"/>
                </a:tc>
                <a:extLst>
                  <a:ext uri="{0D108BD9-81ED-4DB2-BD59-A6C34878D82A}">
                    <a16:rowId xmlns:a16="http://schemas.microsoft.com/office/drawing/2014/main" val="10001"/>
                  </a:ext>
                </a:extLst>
              </a:tr>
              <a:tr h="335280">
                <a:tc>
                  <a:txBody>
                    <a:bodyPr/>
                    <a:lstStyle/>
                    <a:p>
                      <a:r>
                        <a:rPr lang="en-US" sz="1400" dirty="0"/>
                        <a:t>…</a:t>
                      </a:r>
                    </a:p>
                  </a:txBody>
                  <a:tcPr marL="121920" marR="121920" marT="60960" marB="60960"/>
                </a:tc>
                <a:tc>
                  <a:txBody>
                    <a:bodyPr/>
                    <a:lstStyle/>
                    <a:p>
                      <a:r>
                        <a:rPr lang="en-US" sz="1400" dirty="0"/>
                        <a:t>…</a:t>
                      </a:r>
                    </a:p>
                  </a:txBody>
                  <a:tcPr marL="121920" marR="121920" marT="60960" marB="60960"/>
                </a:tc>
                <a:tc>
                  <a:txBody>
                    <a:bodyPr/>
                    <a:lstStyle/>
                    <a:p>
                      <a:r>
                        <a:rPr lang="en-US" sz="1400" dirty="0"/>
                        <a:t>…</a:t>
                      </a:r>
                    </a:p>
                  </a:txBody>
                  <a:tcPr marL="121920" marR="121920" marT="60960" marB="60960"/>
                </a:tc>
                <a:tc>
                  <a:txBody>
                    <a:bodyPr/>
                    <a:lstStyle/>
                    <a:p>
                      <a:r>
                        <a:rPr lang="en-US" sz="1400" dirty="0"/>
                        <a:t>…</a:t>
                      </a:r>
                    </a:p>
                  </a:txBody>
                  <a:tcPr marL="121920" marR="121920" marT="60960" marB="60960"/>
                </a:tc>
                <a:extLst>
                  <a:ext uri="{0D108BD9-81ED-4DB2-BD59-A6C34878D82A}">
                    <a16:rowId xmlns:a16="http://schemas.microsoft.com/office/drawing/2014/main" val="10002"/>
                  </a:ext>
                </a:extLst>
              </a:tr>
            </a:tbl>
          </a:graphicData>
        </a:graphic>
      </p:graphicFrame>
      <p:cxnSp>
        <p:nvCxnSpPr>
          <p:cNvPr id="5" name="Straight Arrow Connector 4"/>
          <p:cNvCxnSpPr/>
          <p:nvPr/>
        </p:nvCxnSpPr>
        <p:spPr bwMode="auto">
          <a:xfrm flipH="1" flipV="1">
            <a:off x="3810195" y="4897833"/>
            <a:ext cx="1110728" cy="525"/>
          </a:xfrm>
          <a:prstGeom prst="straightConnector1">
            <a:avLst/>
          </a:prstGeom>
          <a:solidFill>
            <a:schemeClr val="accent1"/>
          </a:solidFill>
          <a:ln w="63500" cap="flat" cmpd="sng" algn="ctr">
            <a:solidFill>
              <a:srgbClr val="008000"/>
            </a:solidFill>
            <a:prstDash val="solid"/>
            <a:round/>
            <a:headEnd type="none" w="med" len="med"/>
            <a:tailEnd type="arrow"/>
          </a:ln>
          <a:effectLst/>
        </p:spPr>
      </p:cxnSp>
      <p:cxnSp>
        <p:nvCxnSpPr>
          <p:cNvPr id="9" name="Straight Arrow Connector 8"/>
          <p:cNvCxnSpPr/>
          <p:nvPr/>
        </p:nvCxnSpPr>
        <p:spPr bwMode="auto">
          <a:xfrm flipH="1" flipV="1">
            <a:off x="3753829" y="6187500"/>
            <a:ext cx="1110728" cy="525"/>
          </a:xfrm>
          <a:prstGeom prst="straightConnector1">
            <a:avLst/>
          </a:prstGeom>
          <a:solidFill>
            <a:schemeClr val="accent1"/>
          </a:solidFill>
          <a:ln w="63500" cap="flat" cmpd="sng" algn="ctr">
            <a:solidFill>
              <a:srgbClr val="008000"/>
            </a:solidFill>
            <a:prstDash val="solid"/>
            <a:round/>
            <a:headEnd type="none" w="med" len="med"/>
            <a:tailEnd type="arrow"/>
          </a:ln>
          <a:effectLst/>
        </p:spPr>
      </p:cxnSp>
    </p:spTree>
    <p:extLst>
      <p:ext uri="{BB962C8B-B14F-4D97-AF65-F5344CB8AC3E}">
        <p14:creationId xmlns:p14="http://schemas.microsoft.com/office/powerpoint/2010/main" val="1474708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B491-32F3-AE46-8BD0-E4B6E2103393}"/>
              </a:ext>
            </a:extLst>
          </p:cNvPr>
          <p:cNvSpPr>
            <a:spLocks noGrp="1"/>
          </p:cNvSpPr>
          <p:nvPr>
            <p:ph type="title"/>
          </p:nvPr>
        </p:nvSpPr>
        <p:spPr/>
        <p:txBody>
          <a:bodyPr/>
          <a:lstStyle/>
          <a:p>
            <a:r>
              <a:rPr lang="en-US" dirty="0"/>
              <a:t>DICOM and Annotations</a:t>
            </a:r>
          </a:p>
        </p:txBody>
      </p:sp>
      <p:sp>
        <p:nvSpPr>
          <p:cNvPr id="3" name="Content Placeholder 2">
            <a:extLst>
              <a:ext uri="{FF2B5EF4-FFF2-40B4-BE49-F238E27FC236}">
                <a16:creationId xmlns:a16="http://schemas.microsoft.com/office/drawing/2014/main" id="{888940AB-3E7E-D644-9976-5FDE73BC6540}"/>
              </a:ext>
            </a:extLst>
          </p:cNvPr>
          <p:cNvSpPr>
            <a:spLocks noGrp="1"/>
          </p:cNvSpPr>
          <p:nvPr>
            <p:ph idx="1"/>
          </p:nvPr>
        </p:nvSpPr>
        <p:spPr/>
        <p:txBody>
          <a:bodyPr>
            <a:normAutofit/>
          </a:bodyPr>
          <a:lstStyle/>
          <a:p>
            <a:r>
              <a:rPr lang="en-US" sz="3200" dirty="0"/>
              <a:t>Relatively new things in DICOM</a:t>
            </a:r>
          </a:p>
          <a:p>
            <a:pPr lvl="1"/>
            <a:r>
              <a:rPr lang="en-US" sz="2800" dirty="0"/>
              <a:t>Real World Value Maps</a:t>
            </a:r>
          </a:p>
          <a:p>
            <a:pPr lvl="2"/>
            <a:r>
              <a:rPr lang="en-US" sz="2400" dirty="0"/>
              <a:t>coded way to describe voxel values (beyond Rescale Type)</a:t>
            </a:r>
          </a:p>
          <a:p>
            <a:pPr lvl="2"/>
            <a:r>
              <a:rPr lang="en-US" sz="2400" dirty="0"/>
              <a:t>retrofitted to all existing DICOM images</a:t>
            </a:r>
          </a:p>
          <a:p>
            <a:pPr lvl="2"/>
            <a:r>
              <a:rPr lang="en-US" sz="2400" dirty="0"/>
              <a:t>form of “annotation” that makes pixel values semantically meaningful</a:t>
            </a:r>
          </a:p>
          <a:p>
            <a:pPr lvl="1"/>
            <a:r>
              <a:rPr lang="en-US" sz="2800" dirty="0"/>
              <a:t>Parametric Maps</a:t>
            </a:r>
          </a:p>
          <a:p>
            <a:pPr lvl="2"/>
            <a:r>
              <a:rPr lang="en-US" sz="2400" dirty="0"/>
              <a:t>RWVM combined with floating point or scaled integer pixels</a:t>
            </a:r>
          </a:p>
          <a:p>
            <a:pPr lvl="1"/>
            <a:r>
              <a:rPr lang="en-US" sz="2800" dirty="0"/>
              <a:t>Second-generation Radiotherapy annotations</a:t>
            </a:r>
          </a:p>
          <a:p>
            <a:pPr lvl="2"/>
            <a:r>
              <a:rPr lang="en-US" sz="2400" dirty="0"/>
              <a:t>Conceptual Volumes – “grammar” for combining contours, segmentations</a:t>
            </a:r>
          </a:p>
          <a:p>
            <a:pPr lvl="1"/>
            <a:endParaRPr lang="en-US" sz="2800" dirty="0"/>
          </a:p>
        </p:txBody>
      </p:sp>
    </p:spTree>
    <p:extLst>
      <p:ext uri="{BB962C8B-B14F-4D97-AF65-F5344CB8AC3E}">
        <p14:creationId xmlns:p14="http://schemas.microsoft.com/office/powerpoint/2010/main" val="31614210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B491-32F3-AE46-8BD0-E4B6E2103393}"/>
              </a:ext>
            </a:extLst>
          </p:cNvPr>
          <p:cNvSpPr>
            <a:spLocks noGrp="1"/>
          </p:cNvSpPr>
          <p:nvPr>
            <p:ph type="title"/>
          </p:nvPr>
        </p:nvSpPr>
        <p:spPr/>
        <p:txBody>
          <a:bodyPr/>
          <a:lstStyle/>
          <a:p>
            <a:r>
              <a:rPr lang="en-US" dirty="0"/>
              <a:t>DICOM and Annotations</a:t>
            </a:r>
          </a:p>
        </p:txBody>
      </p:sp>
      <p:sp>
        <p:nvSpPr>
          <p:cNvPr id="3" name="Content Placeholder 2">
            <a:extLst>
              <a:ext uri="{FF2B5EF4-FFF2-40B4-BE49-F238E27FC236}">
                <a16:creationId xmlns:a16="http://schemas.microsoft.com/office/drawing/2014/main" id="{888940AB-3E7E-D644-9976-5FDE73BC6540}"/>
              </a:ext>
            </a:extLst>
          </p:cNvPr>
          <p:cNvSpPr>
            <a:spLocks noGrp="1"/>
          </p:cNvSpPr>
          <p:nvPr>
            <p:ph idx="1"/>
          </p:nvPr>
        </p:nvSpPr>
        <p:spPr/>
        <p:txBody>
          <a:bodyPr>
            <a:normAutofit/>
          </a:bodyPr>
          <a:lstStyle/>
          <a:p>
            <a:r>
              <a:rPr lang="en-US" sz="3200" dirty="0"/>
              <a:t>Related DICOM IODs</a:t>
            </a:r>
          </a:p>
          <a:p>
            <a:pPr lvl="1"/>
            <a:r>
              <a:rPr lang="en-US" sz="2800" dirty="0"/>
              <a:t>Fiducials</a:t>
            </a:r>
          </a:p>
          <a:p>
            <a:pPr lvl="2"/>
            <a:r>
              <a:rPr lang="en-US" sz="2400" dirty="0"/>
              <a:t>markers with shape and location</a:t>
            </a:r>
          </a:p>
          <a:p>
            <a:pPr lvl="1"/>
            <a:r>
              <a:rPr lang="en-US" sz="2800" dirty="0"/>
              <a:t>Registration</a:t>
            </a:r>
          </a:p>
          <a:p>
            <a:pPr lvl="2"/>
            <a:r>
              <a:rPr lang="en-US" sz="2400" dirty="0"/>
              <a:t>rigid</a:t>
            </a:r>
          </a:p>
          <a:p>
            <a:pPr lvl="2"/>
            <a:r>
              <a:rPr lang="en-US" sz="2400" dirty="0"/>
              <a:t>deformable</a:t>
            </a:r>
          </a:p>
          <a:p>
            <a:pPr lvl="2"/>
            <a:r>
              <a:rPr lang="en-US" sz="2400" dirty="0"/>
              <a:t>well-known frames of reference (e.g., atlases)</a:t>
            </a:r>
          </a:p>
          <a:p>
            <a:pPr lvl="1"/>
            <a:endParaRPr lang="en-US" sz="2800" dirty="0"/>
          </a:p>
        </p:txBody>
      </p:sp>
    </p:spTree>
    <p:extLst>
      <p:ext uri="{BB962C8B-B14F-4D97-AF65-F5344CB8AC3E}">
        <p14:creationId xmlns:p14="http://schemas.microsoft.com/office/powerpoint/2010/main" val="5297834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9595-D29D-B546-8559-88B163775D25}"/>
              </a:ext>
            </a:extLst>
          </p:cNvPr>
          <p:cNvSpPr>
            <a:spLocks noGrp="1"/>
          </p:cNvSpPr>
          <p:nvPr>
            <p:ph type="title"/>
          </p:nvPr>
        </p:nvSpPr>
        <p:spPr/>
        <p:txBody>
          <a:bodyPr/>
          <a:lstStyle/>
          <a:p>
            <a:r>
              <a:rPr lang="en-US" dirty="0"/>
              <a:t>DICOM Tractography</a:t>
            </a:r>
          </a:p>
        </p:txBody>
      </p:sp>
      <p:sp>
        <p:nvSpPr>
          <p:cNvPr id="3" name="Content Placeholder 2">
            <a:extLst>
              <a:ext uri="{FF2B5EF4-FFF2-40B4-BE49-F238E27FC236}">
                <a16:creationId xmlns:a16="http://schemas.microsoft.com/office/drawing/2014/main" id="{D00A793C-5535-1942-B3C1-DAB72D47BFA2}"/>
              </a:ext>
            </a:extLst>
          </p:cNvPr>
          <p:cNvSpPr>
            <a:spLocks noGrp="1"/>
          </p:cNvSpPr>
          <p:nvPr>
            <p:ph idx="1"/>
          </p:nvPr>
        </p:nvSpPr>
        <p:spPr/>
        <p:txBody>
          <a:bodyPr/>
          <a:lstStyle/>
          <a:p>
            <a:r>
              <a:rPr lang="en-US" dirty="0"/>
              <a:t>Encoding of tracks by 3D coordinates</a:t>
            </a:r>
          </a:p>
          <a:p>
            <a:r>
              <a:rPr lang="en-US" dirty="0"/>
              <a:t>Coded description of what they are (anatomy)</a:t>
            </a:r>
          </a:p>
          <a:p>
            <a:r>
              <a:rPr lang="en-US" dirty="0"/>
              <a:t>Measurements at (subset of) points</a:t>
            </a:r>
          </a:p>
        </p:txBody>
      </p:sp>
      <p:pic>
        <p:nvPicPr>
          <p:cNvPr id="4" name="Picture 3">
            <a:extLst>
              <a:ext uri="{FF2B5EF4-FFF2-40B4-BE49-F238E27FC236}">
                <a16:creationId xmlns:a16="http://schemas.microsoft.com/office/drawing/2014/main" id="{40629499-4E68-D942-A07C-B4A2C19DB855}"/>
              </a:ext>
            </a:extLst>
          </p:cNvPr>
          <p:cNvPicPr/>
          <p:nvPr/>
        </p:nvPicPr>
        <p:blipFill>
          <a:blip r:embed="rId2">
            <a:extLst>
              <a:ext uri="{28A0092B-C50C-407E-A947-70E740481C1C}">
                <a14:useLocalDpi xmlns:a14="http://schemas.microsoft.com/office/drawing/2010/main" val="0"/>
              </a:ext>
            </a:extLst>
          </a:blip>
          <a:stretch>
            <a:fillRect/>
          </a:stretch>
        </p:blipFill>
        <p:spPr>
          <a:xfrm>
            <a:off x="5901541" y="3626503"/>
            <a:ext cx="5687060" cy="2886075"/>
          </a:xfrm>
          <a:prstGeom prst="rect">
            <a:avLst/>
          </a:prstGeom>
        </p:spPr>
      </p:pic>
    </p:spTree>
    <p:extLst>
      <p:ext uri="{BB962C8B-B14F-4D97-AF65-F5344CB8AC3E}">
        <p14:creationId xmlns:p14="http://schemas.microsoft.com/office/powerpoint/2010/main" val="1868979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B3C6C1B-BA36-0143-A8B0-CAE531E98FFA}"/>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89F4267-F302-904B-8276-964E0859D5BC}"/>
              </a:ext>
            </a:extLst>
          </p:cNvPr>
          <p:cNvPicPr>
            <a:picLocks noChangeAspect="1"/>
          </p:cNvPicPr>
          <p:nvPr/>
        </p:nvPicPr>
        <p:blipFill>
          <a:blip r:embed="rId2"/>
          <a:stretch>
            <a:fillRect/>
          </a:stretch>
        </p:blipFill>
        <p:spPr>
          <a:xfrm>
            <a:off x="838199" y="12538"/>
            <a:ext cx="10534897" cy="6845461"/>
          </a:xfrm>
          <a:prstGeom prst="rect">
            <a:avLst/>
          </a:prstGeom>
        </p:spPr>
      </p:pic>
    </p:spTree>
    <p:extLst>
      <p:ext uri="{BB962C8B-B14F-4D97-AF65-F5344CB8AC3E}">
        <p14:creationId xmlns:p14="http://schemas.microsoft.com/office/powerpoint/2010/main" val="518645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E84D-6576-214B-854A-E2DECBB8C061}"/>
              </a:ext>
            </a:extLst>
          </p:cNvPr>
          <p:cNvSpPr>
            <a:spLocks noGrp="1"/>
          </p:cNvSpPr>
          <p:nvPr>
            <p:ph type="title"/>
          </p:nvPr>
        </p:nvSpPr>
        <p:spPr/>
        <p:txBody>
          <a:bodyPr/>
          <a:lstStyle/>
          <a:p>
            <a:r>
              <a:rPr lang="en-US" dirty="0"/>
              <a:t>DICOM Evolves</a:t>
            </a:r>
          </a:p>
        </p:txBody>
      </p:sp>
      <p:sp>
        <p:nvSpPr>
          <p:cNvPr id="3" name="Content Placeholder 2">
            <a:extLst>
              <a:ext uri="{FF2B5EF4-FFF2-40B4-BE49-F238E27FC236}">
                <a16:creationId xmlns:a16="http://schemas.microsoft.com/office/drawing/2014/main" id="{9CC3DC82-CF3C-D240-BDE7-9AE64A3CFBEC}"/>
              </a:ext>
            </a:extLst>
          </p:cNvPr>
          <p:cNvSpPr>
            <a:spLocks noGrp="1"/>
          </p:cNvSpPr>
          <p:nvPr>
            <p:ph idx="1"/>
          </p:nvPr>
        </p:nvSpPr>
        <p:spPr/>
        <p:txBody>
          <a:bodyPr>
            <a:normAutofit/>
          </a:bodyPr>
          <a:lstStyle/>
          <a:p>
            <a:r>
              <a:rPr lang="en-US" sz="3200" dirty="0"/>
              <a:t>New and updated IODs and Attributes for new technology</a:t>
            </a:r>
          </a:p>
          <a:p>
            <a:r>
              <a:rPr lang="en-US" sz="3200" i="1" dirty="0"/>
              <a:t>"Woefully archaic"</a:t>
            </a:r>
            <a:r>
              <a:rPr lang="en-US" sz="3200" dirty="0"/>
              <a:t> (Merck 2017)</a:t>
            </a:r>
          </a:p>
          <a:p>
            <a:r>
              <a:rPr lang="en-US" sz="3200" dirty="0"/>
              <a:t>New protocols – </a:t>
            </a:r>
            <a:r>
              <a:rPr lang="en-US" sz="3200" dirty="0" err="1"/>
              <a:t>DICOMweb</a:t>
            </a:r>
            <a:r>
              <a:rPr lang="en-US" sz="3200" dirty="0"/>
              <a:t> (http RESTful)</a:t>
            </a:r>
          </a:p>
          <a:p>
            <a:r>
              <a:rPr lang="en-US" sz="3200" dirty="0"/>
              <a:t>New representations – XML and JSON metadata</a:t>
            </a:r>
          </a:p>
          <a:p>
            <a:r>
              <a:rPr lang="en-US" sz="3200" dirty="0"/>
              <a:t>New compression schemes (still frame and video)</a:t>
            </a:r>
          </a:p>
          <a:p>
            <a:r>
              <a:rPr lang="en-US" sz="3200" dirty="0"/>
              <a:t>New data types for bulk data – floating point pixels</a:t>
            </a:r>
          </a:p>
          <a:p>
            <a:r>
              <a:rPr lang="en-US" sz="3200" dirty="0"/>
              <a:t>New object types – parametric maps, tractography, EEG</a:t>
            </a:r>
          </a:p>
          <a:p>
            <a:r>
              <a:rPr lang="en-US" sz="3200" dirty="0"/>
              <a:t>New security mechanisms – JWT, BCP 195 (TLS)</a:t>
            </a:r>
            <a:endParaRPr lang="en-US" sz="2800" dirty="0"/>
          </a:p>
        </p:txBody>
      </p:sp>
    </p:spTree>
    <p:extLst>
      <p:ext uri="{BB962C8B-B14F-4D97-AF65-F5344CB8AC3E}">
        <p14:creationId xmlns:p14="http://schemas.microsoft.com/office/powerpoint/2010/main" val="31529689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AA66DA-F408-744A-8025-B713EE77E86D}"/>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0497D7B-F19B-D247-A09D-1CC99D8A442F}"/>
              </a:ext>
            </a:extLst>
          </p:cNvPr>
          <p:cNvPicPr>
            <a:picLocks noChangeAspect="1"/>
          </p:cNvPicPr>
          <p:nvPr/>
        </p:nvPicPr>
        <p:blipFill>
          <a:blip r:embed="rId2"/>
          <a:stretch>
            <a:fillRect/>
          </a:stretch>
        </p:blipFill>
        <p:spPr>
          <a:xfrm>
            <a:off x="881923" y="0"/>
            <a:ext cx="10450800" cy="6885740"/>
          </a:xfrm>
          <a:prstGeom prst="rect">
            <a:avLst/>
          </a:prstGeom>
        </p:spPr>
      </p:pic>
    </p:spTree>
    <p:extLst>
      <p:ext uri="{BB962C8B-B14F-4D97-AF65-F5344CB8AC3E}">
        <p14:creationId xmlns:p14="http://schemas.microsoft.com/office/powerpoint/2010/main" val="1806685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2C819-3D14-0146-83DC-1551B94C20FB}"/>
              </a:ext>
            </a:extLst>
          </p:cNvPr>
          <p:cNvSpPr>
            <a:spLocks noGrp="1"/>
          </p:cNvSpPr>
          <p:nvPr>
            <p:ph type="title"/>
          </p:nvPr>
        </p:nvSpPr>
        <p:spPr/>
        <p:txBody>
          <a:bodyPr/>
          <a:lstStyle/>
          <a:p>
            <a:r>
              <a:rPr lang="en-US" dirty="0"/>
              <a:t>Open Science needs Open Standards</a:t>
            </a:r>
          </a:p>
        </p:txBody>
      </p:sp>
      <p:sp>
        <p:nvSpPr>
          <p:cNvPr id="3" name="Content Placeholder 2">
            <a:extLst>
              <a:ext uri="{FF2B5EF4-FFF2-40B4-BE49-F238E27FC236}">
                <a16:creationId xmlns:a16="http://schemas.microsoft.com/office/drawing/2014/main" id="{8F8BA324-8B06-0643-BD75-B3B48AEF9D77}"/>
              </a:ext>
            </a:extLst>
          </p:cNvPr>
          <p:cNvSpPr>
            <a:spLocks noGrp="1"/>
          </p:cNvSpPr>
          <p:nvPr>
            <p:ph idx="1"/>
          </p:nvPr>
        </p:nvSpPr>
        <p:spPr/>
        <p:txBody>
          <a:bodyPr>
            <a:normAutofit fontScale="92500" lnSpcReduction="10000"/>
          </a:bodyPr>
          <a:lstStyle/>
          <a:p>
            <a:r>
              <a:rPr lang="en-US" dirty="0"/>
              <a:t>DICOM is Open:</a:t>
            </a:r>
          </a:p>
          <a:p>
            <a:pPr lvl="1"/>
            <a:r>
              <a:rPr lang="en-US" dirty="0"/>
              <a:t>publicly available and freely accessible (no fee to download, unlike ISO standards)</a:t>
            </a:r>
          </a:p>
          <a:p>
            <a:pPr lvl="1"/>
            <a:r>
              <a:rPr lang="en-US" dirty="0"/>
              <a:t>freely readable (source written in open format XML </a:t>
            </a:r>
            <a:r>
              <a:rPr lang="en-US" dirty="0" err="1"/>
              <a:t>DocBook</a:t>
            </a:r>
            <a:r>
              <a:rPr lang="en-US" dirty="0"/>
              <a:t>)</a:t>
            </a:r>
          </a:p>
          <a:p>
            <a:pPr lvl="1"/>
            <a:r>
              <a:rPr lang="en-US" dirty="0"/>
              <a:t>free to use (no license fees to implement, no commercial restrictions, no agreement)</a:t>
            </a:r>
          </a:p>
          <a:p>
            <a:pPr lvl="1"/>
            <a:r>
              <a:rPr lang="en-US" dirty="0"/>
              <a:t>free of (known) external IP restrictions (theoretically procedures allow RAND not FRAND, but so far all no cost)</a:t>
            </a:r>
          </a:p>
          <a:p>
            <a:pPr lvl="1"/>
            <a:r>
              <a:rPr lang="en-US" dirty="0"/>
              <a:t>free to extend (private elements, SOP Classes) (non-viral)</a:t>
            </a:r>
          </a:p>
          <a:p>
            <a:pPr lvl="1"/>
            <a:r>
              <a:rPr lang="en-US" dirty="0"/>
              <a:t>free to participate and contribute to (though membership fee required to vote)</a:t>
            </a:r>
          </a:p>
          <a:p>
            <a:pPr lvl="1"/>
            <a:r>
              <a:rPr lang="en-US" dirty="0">
                <a:hlinkClick r:id="rId2"/>
              </a:rPr>
              <a:t>http://</a:t>
            </a:r>
            <a:r>
              <a:rPr lang="en-US" dirty="0" err="1">
                <a:hlinkClick r:id="rId2"/>
              </a:rPr>
              <a:t>en.wikipedia.org</a:t>
            </a:r>
            <a:r>
              <a:rPr lang="en-US" dirty="0">
                <a:hlinkClick r:id="rId2"/>
              </a:rPr>
              <a:t>/wiki/</a:t>
            </a:r>
            <a:r>
              <a:rPr lang="en-US" dirty="0" err="1">
                <a:hlinkClick r:id="rId2"/>
              </a:rPr>
              <a:t>Open_standard</a:t>
            </a:r>
            <a:endParaRPr lang="en-US" dirty="0"/>
          </a:p>
          <a:p>
            <a:r>
              <a:rPr lang="en-US" dirty="0"/>
              <a:t>High quality open source reference libraries and utilities freely available:</a:t>
            </a:r>
          </a:p>
          <a:p>
            <a:pPr lvl="1"/>
            <a:r>
              <a:rPr lang="en-US" dirty="0" err="1"/>
              <a:t>dcmtk</a:t>
            </a:r>
            <a:r>
              <a:rPr lang="en-US" dirty="0"/>
              <a:t> (C++)</a:t>
            </a:r>
          </a:p>
          <a:p>
            <a:pPr lvl="1"/>
            <a:r>
              <a:rPr lang="en-US" dirty="0"/>
              <a:t>dcm4che (Java)</a:t>
            </a:r>
          </a:p>
          <a:p>
            <a:pPr lvl="1"/>
            <a:r>
              <a:rPr lang="en-US" dirty="0" err="1"/>
              <a:t>pydicom</a:t>
            </a:r>
            <a:r>
              <a:rPr lang="en-US" dirty="0"/>
              <a:t> (Python)</a:t>
            </a:r>
          </a:p>
        </p:txBody>
      </p:sp>
    </p:spTree>
    <p:extLst>
      <p:ext uri="{BB962C8B-B14F-4D97-AF65-F5344CB8AC3E}">
        <p14:creationId xmlns:p14="http://schemas.microsoft.com/office/powerpoint/2010/main" val="9029328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48CBE-EBD8-284C-B8AD-0A0FE4AB8973}"/>
              </a:ext>
            </a:extLst>
          </p:cNvPr>
          <p:cNvPicPr>
            <a:picLocks noChangeAspect="1"/>
          </p:cNvPicPr>
          <p:nvPr/>
        </p:nvPicPr>
        <p:blipFill>
          <a:blip r:embed="rId2"/>
          <a:stretch>
            <a:fillRect/>
          </a:stretch>
        </p:blipFill>
        <p:spPr>
          <a:xfrm>
            <a:off x="3118956" y="0"/>
            <a:ext cx="4650581" cy="6858000"/>
          </a:xfrm>
          <a:prstGeom prst="rect">
            <a:avLst/>
          </a:prstGeom>
        </p:spPr>
      </p:pic>
      <p:pic>
        <p:nvPicPr>
          <p:cNvPr id="5" name="Picture 4">
            <a:extLst>
              <a:ext uri="{FF2B5EF4-FFF2-40B4-BE49-F238E27FC236}">
                <a16:creationId xmlns:a16="http://schemas.microsoft.com/office/drawing/2014/main" id="{F95C0165-A5B1-5444-A747-E966D77CB386}"/>
              </a:ext>
            </a:extLst>
          </p:cNvPr>
          <p:cNvPicPr>
            <a:picLocks noChangeAspect="1"/>
          </p:cNvPicPr>
          <p:nvPr/>
        </p:nvPicPr>
        <p:blipFill>
          <a:blip r:embed="rId3"/>
          <a:stretch>
            <a:fillRect/>
          </a:stretch>
        </p:blipFill>
        <p:spPr>
          <a:xfrm>
            <a:off x="8198958" y="3429000"/>
            <a:ext cx="2563481" cy="3027734"/>
          </a:xfrm>
          <a:prstGeom prst="rect">
            <a:avLst/>
          </a:prstGeom>
        </p:spPr>
      </p:pic>
    </p:spTree>
    <p:extLst>
      <p:ext uri="{BB962C8B-B14F-4D97-AF65-F5344CB8AC3E}">
        <p14:creationId xmlns:p14="http://schemas.microsoft.com/office/powerpoint/2010/main" val="3623874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B8C5-45E3-7E43-89A0-021B82FB1BEA}"/>
              </a:ext>
            </a:extLst>
          </p:cNvPr>
          <p:cNvSpPr>
            <a:spLocks noGrp="1"/>
          </p:cNvSpPr>
          <p:nvPr>
            <p:ph type="title"/>
          </p:nvPr>
        </p:nvSpPr>
        <p:spPr/>
        <p:txBody>
          <a:bodyPr/>
          <a:lstStyle/>
          <a:p>
            <a:r>
              <a:rPr lang="en-US" dirty="0"/>
              <a:t>Future Direction of DICOM</a:t>
            </a:r>
          </a:p>
        </p:txBody>
      </p:sp>
      <p:sp>
        <p:nvSpPr>
          <p:cNvPr id="3" name="Content Placeholder 2">
            <a:extLst>
              <a:ext uri="{FF2B5EF4-FFF2-40B4-BE49-F238E27FC236}">
                <a16:creationId xmlns:a16="http://schemas.microsoft.com/office/drawing/2014/main" id="{93A769EA-2856-ED4B-B052-8DFB1D3294CC}"/>
              </a:ext>
            </a:extLst>
          </p:cNvPr>
          <p:cNvSpPr>
            <a:spLocks noGrp="1"/>
          </p:cNvSpPr>
          <p:nvPr>
            <p:ph idx="1"/>
          </p:nvPr>
        </p:nvSpPr>
        <p:spPr/>
        <p:txBody>
          <a:bodyPr>
            <a:normAutofit fontScale="92500"/>
          </a:bodyPr>
          <a:lstStyle/>
          <a:p>
            <a:r>
              <a:rPr lang="en-US" dirty="0"/>
              <a:t>DICOM could continue to be extended indefinitely</a:t>
            </a:r>
          </a:p>
          <a:p>
            <a:pPr lvl="1"/>
            <a:r>
              <a:rPr lang="en-US" dirty="0"/>
              <a:t>incrementally, as historically</a:t>
            </a:r>
          </a:p>
          <a:p>
            <a:pPr lvl="1"/>
            <a:r>
              <a:rPr lang="en-US" dirty="0"/>
              <a:t>backward compatibility has long been #1 priority</a:t>
            </a:r>
          </a:p>
          <a:p>
            <a:r>
              <a:rPr lang="en-US" dirty="0"/>
              <a:t>DICOM could be completely reconceived</a:t>
            </a:r>
          </a:p>
          <a:p>
            <a:pPr lvl="1"/>
            <a:r>
              <a:rPr lang="en-US" dirty="0"/>
              <a:t>new information model</a:t>
            </a:r>
          </a:p>
          <a:p>
            <a:pPr lvl="1"/>
            <a:r>
              <a:rPr lang="en-US" dirty="0"/>
              <a:t>new protocols and API</a:t>
            </a:r>
          </a:p>
          <a:p>
            <a:pPr lvl="1"/>
            <a:r>
              <a:rPr lang="en-US" dirty="0"/>
              <a:t>new representations</a:t>
            </a:r>
          </a:p>
          <a:p>
            <a:r>
              <a:rPr lang="en-US" dirty="0"/>
              <a:t>Does being completely different but solving the same problems add value?</a:t>
            </a:r>
          </a:p>
          <a:p>
            <a:r>
              <a:rPr lang="en-US" dirty="0"/>
              <a:t>Do solutions for any "new" problems actually </a:t>
            </a:r>
            <a:r>
              <a:rPr lang="en-US" b="1" i="1" u="sng" dirty="0"/>
              <a:t>require</a:t>
            </a:r>
            <a:r>
              <a:rPr lang="en-US" dirty="0"/>
              <a:t> new standard?</a:t>
            </a:r>
          </a:p>
          <a:p>
            <a:r>
              <a:rPr lang="en-US" dirty="0"/>
              <a:t>E.g., high speed parallel read/write of bulk (pixel) data in cloud?</a:t>
            </a:r>
          </a:p>
          <a:p>
            <a:pPr lvl="1"/>
            <a:r>
              <a:rPr lang="en-US" dirty="0"/>
              <a:t>N5/</a:t>
            </a:r>
            <a:r>
              <a:rPr lang="en-US" dirty="0" err="1"/>
              <a:t>Zarr</a:t>
            </a:r>
            <a:r>
              <a:rPr lang="en-US" dirty="0"/>
              <a:t> style fragmentation of bulk data and separation from metadata</a:t>
            </a:r>
          </a:p>
          <a:p>
            <a:endParaRPr lang="en-US" dirty="0"/>
          </a:p>
        </p:txBody>
      </p:sp>
    </p:spTree>
    <p:extLst>
      <p:ext uri="{BB962C8B-B14F-4D97-AF65-F5344CB8AC3E}">
        <p14:creationId xmlns:p14="http://schemas.microsoft.com/office/powerpoint/2010/main" val="478365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AA66DA-F408-744A-8025-B713EE77E86D}"/>
              </a:ext>
            </a:extLst>
          </p:cNvPr>
          <p:cNvSpPr/>
          <p:nvPr/>
        </p:nvSpPr>
        <p:spPr>
          <a:xfrm>
            <a:off x="0" y="0"/>
            <a:ext cx="12192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54B6A7DC-C5C5-A945-A796-438B71C4893F}"/>
              </a:ext>
            </a:extLst>
          </p:cNvPr>
          <p:cNvPicPr>
            <a:picLocks noChangeAspect="1"/>
          </p:cNvPicPr>
          <p:nvPr/>
        </p:nvPicPr>
        <p:blipFill>
          <a:blip r:embed="rId3"/>
          <a:stretch>
            <a:fillRect/>
          </a:stretch>
        </p:blipFill>
        <p:spPr>
          <a:xfrm>
            <a:off x="1140758" y="113"/>
            <a:ext cx="9910483" cy="6857887"/>
          </a:xfrm>
          <a:prstGeom prst="rect">
            <a:avLst/>
          </a:prstGeom>
        </p:spPr>
      </p:pic>
    </p:spTree>
    <p:extLst>
      <p:ext uri="{BB962C8B-B14F-4D97-AF65-F5344CB8AC3E}">
        <p14:creationId xmlns:p14="http://schemas.microsoft.com/office/powerpoint/2010/main" val="2593706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Interoperability – Definition</a:t>
            </a:r>
          </a:p>
        </p:txBody>
      </p:sp>
      <p:sp>
        <p:nvSpPr>
          <p:cNvPr id="3" name="Content Placeholder 2"/>
          <p:cNvSpPr>
            <a:spLocks noGrp="1"/>
          </p:cNvSpPr>
          <p:nvPr>
            <p:ph idx="1"/>
          </p:nvPr>
        </p:nvSpPr>
        <p:spPr/>
        <p:txBody>
          <a:bodyPr>
            <a:normAutofit/>
          </a:bodyPr>
          <a:lstStyle/>
          <a:p>
            <a:pPr marL="0" indent="0" algn="ctr">
              <a:buNone/>
            </a:pPr>
            <a:endParaRPr lang="en-US" sz="4000" i="1" dirty="0"/>
          </a:p>
          <a:p>
            <a:pPr marL="0" indent="0" algn="ctr">
              <a:buNone/>
            </a:pPr>
            <a:r>
              <a:rPr lang="en-US" sz="4000" i="1" dirty="0"/>
              <a:t>“the ability of two or more systems or components to </a:t>
            </a:r>
            <a:r>
              <a:rPr lang="en-US" sz="4000" b="1" i="1" u="sng" dirty="0"/>
              <a:t>exchange</a:t>
            </a:r>
            <a:r>
              <a:rPr lang="en-US" sz="4000" i="1" dirty="0"/>
              <a:t> information and to </a:t>
            </a:r>
            <a:r>
              <a:rPr lang="en-US" sz="4000" b="1" i="1" u="sng" dirty="0"/>
              <a:t>use</a:t>
            </a:r>
            <a:r>
              <a:rPr lang="en-US" sz="4000" i="1" dirty="0"/>
              <a:t> the information that has been exchanged”</a:t>
            </a:r>
          </a:p>
          <a:p>
            <a:pPr marL="0" indent="0" algn="ctr">
              <a:buNone/>
            </a:pPr>
            <a:endParaRPr lang="en-US" sz="3600" dirty="0"/>
          </a:p>
          <a:p>
            <a:pPr marL="0" indent="0">
              <a:buNone/>
            </a:pPr>
            <a:endParaRPr lang="en-US" sz="2400" dirty="0"/>
          </a:p>
          <a:p>
            <a:pPr marL="0" indent="0">
              <a:buNone/>
            </a:pPr>
            <a:r>
              <a:rPr lang="en-US" sz="2400" dirty="0"/>
              <a:t>IEEE Standard Computer Dictionary: A Compilation of IEEE Standard Computer Glossaries. 1990</a:t>
            </a:r>
          </a:p>
        </p:txBody>
      </p:sp>
    </p:spTree>
    <p:extLst>
      <p:ext uri="{BB962C8B-B14F-4D97-AF65-F5344CB8AC3E}">
        <p14:creationId xmlns:p14="http://schemas.microsoft.com/office/powerpoint/2010/main" val="2458789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noFill/>
          <a:ln/>
        </p:spPr>
        <p:txBody>
          <a:bodyPr/>
          <a:lstStyle/>
          <a:p>
            <a:r>
              <a:rPr lang="en-US" dirty="0"/>
              <a:t>DICOM Services – circa mid-90's</a:t>
            </a:r>
          </a:p>
        </p:txBody>
      </p:sp>
      <p:grpSp>
        <p:nvGrpSpPr>
          <p:cNvPr id="2" name="Group 1"/>
          <p:cNvGrpSpPr/>
          <p:nvPr/>
        </p:nvGrpSpPr>
        <p:grpSpPr>
          <a:xfrm>
            <a:off x="1197606" y="1227841"/>
            <a:ext cx="9425524" cy="5319185"/>
            <a:chOff x="894475" y="1157287"/>
            <a:chExt cx="7069143" cy="3989388"/>
          </a:xfrm>
        </p:grpSpPr>
        <p:grpSp>
          <p:nvGrpSpPr>
            <p:cNvPr id="171" name="Group 42"/>
            <p:cNvGrpSpPr>
              <a:grpSpLocks/>
            </p:cNvGrpSpPr>
            <p:nvPr/>
          </p:nvGrpSpPr>
          <p:grpSpPr bwMode="auto">
            <a:xfrm>
              <a:off x="894475" y="2282825"/>
              <a:ext cx="1447801" cy="1398587"/>
              <a:chOff x="580" y="2053"/>
              <a:chExt cx="912" cy="881"/>
            </a:xfrm>
          </p:grpSpPr>
          <p:sp>
            <p:nvSpPr>
              <p:cNvPr id="172" name="Rectangle 3"/>
              <p:cNvSpPr>
                <a:spLocks noChangeArrowheads="1"/>
              </p:cNvSpPr>
              <p:nvPr/>
            </p:nvSpPr>
            <p:spPr bwMode="auto">
              <a:xfrm>
                <a:off x="601" y="2645"/>
                <a:ext cx="143" cy="59"/>
              </a:xfrm>
              <a:prstGeom prst="rect">
                <a:avLst/>
              </a:prstGeom>
              <a:solidFill>
                <a:schemeClr val="bg1"/>
              </a:soli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nvGrpSpPr>
              <p:cNvPr id="173" name="Group 41"/>
              <p:cNvGrpSpPr>
                <a:grpSpLocks/>
              </p:cNvGrpSpPr>
              <p:nvPr/>
            </p:nvGrpSpPr>
            <p:grpSpPr bwMode="auto">
              <a:xfrm>
                <a:off x="580" y="2053"/>
                <a:ext cx="912" cy="881"/>
                <a:chOff x="580" y="2053"/>
                <a:chExt cx="912" cy="881"/>
              </a:xfrm>
            </p:grpSpPr>
            <p:grpSp>
              <p:nvGrpSpPr>
                <p:cNvPr id="174" name="Group 39"/>
                <p:cNvGrpSpPr>
                  <a:grpSpLocks/>
                </p:cNvGrpSpPr>
                <p:nvPr/>
              </p:nvGrpSpPr>
              <p:grpSpPr bwMode="auto">
                <a:xfrm>
                  <a:off x="580" y="2053"/>
                  <a:ext cx="769" cy="645"/>
                  <a:chOff x="580" y="2053"/>
                  <a:chExt cx="769" cy="645"/>
                </a:xfrm>
              </p:grpSpPr>
              <p:grpSp>
                <p:nvGrpSpPr>
                  <p:cNvPr id="176" name="Group 10"/>
                  <p:cNvGrpSpPr>
                    <a:grpSpLocks/>
                  </p:cNvGrpSpPr>
                  <p:nvPr/>
                </p:nvGrpSpPr>
                <p:grpSpPr bwMode="auto">
                  <a:xfrm>
                    <a:off x="1064" y="2053"/>
                    <a:ext cx="285" cy="644"/>
                    <a:chOff x="1064" y="2053"/>
                    <a:chExt cx="285" cy="644"/>
                  </a:xfrm>
                </p:grpSpPr>
                <p:sp>
                  <p:nvSpPr>
                    <p:cNvPr id="205" name="Rectangle 4"/>
                    <p:cNvSpPr>
                      <a:spLocks noChangeArrowheads="1"/>
                    </p:cNvSpPr>
                    <p:nvPr/>
                  </p:nvSpPr>
                  <p:spPr bwMode="auto">
                    <a:xfrm>
                      <a:off x="1082" y="2057"/>
                      <a:ext cx="264" cy="611"/>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06" name="Rectangle 5"/>
                    <p:cNvSpPr>
                      <a:spLocks noChangeArrowheads="1"/>
                    </p:cNvSpPr>
                    <p:nvPr/>
                  </p:nvSpPr>
                  <p:spPr bwMode="auto">
                    <a:xfrm>
                      <a:off x="1089" y="2676"/>
                      <a:ext cx="249" cy="21"/>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07" name="AutoShape 6"/>
                    <p:cNvSpPr>
                      <a:spLocks noChangeArrowheads="1"/>
                    </p:cNvSpPr>
                    <p:nvPr/>
                  </p:nvSpPr>
                  <p:spPr bwMode="auto">
                    <a:xfrm rot="-5400000" flipH="1" flipV="1">
                      <a:off x="829" y="2356"/>
                      <a:ext cx="482" cy="12"/>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08" name="Line 7"/>
                    <p:cNvSpPr>
                      <a:spLocks noChangeShapeType="1"/>
                    </p:cNvSpPr>
                    <p:nvPr/>
                  </p:nvSpPr>
                  <p:spPr bwMode="auto">
                    <a:xfrm flipV="1">
                      <a:off x="1079" y="2053"/>
                      <a:ext cx="0" cy="619"/>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09" name="Line 8"/>
                    <p:cNvSpPr>
                      <a:spLocks noChangeShapeType="1"/>
                    </p:cNvSpPr>
                    <p:nvPr/>
                  </p:nvSpPr>
                  <p:spPr bwMode="auto">
                    <a:xfrm flipH="1">
                      <a:off x="1079" y="2054"/>
                      <a:ext cx="34"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10" name="Line 9"/>
                    <p:cNvSpPr>
                      <a:spLocks noChangeShapeType="1"/>
                    </p:cNvSpPr>
                    <p:nvPr/>
                  </p:nvSpPr>
                  <p:spPr bwMode="auto">
                    <a:xfrm>
                      <a:off x="1080" y="2666"/>
                      <a:ext cx="269"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grpSp>
              <p:grpSp>
                <p:nvGrpSpPr>
                  <p:cNvPr id="177" name="Group 24"/>
                  <p:cNvGrpSpPr>
                    <a:grpSpLocks/>
                  </p:cNvGrpSpPr>
                  <p:nvPr/>
                </p:nvGrpSpPr>
                <p:grpSpPr bwMode="auto">
                  <a:xfrm>
                    <a:off x="580" y="2444"/>
                    <a:ext cx="459" cy="254"/>
                    <a:chOff x="580" y="2444"/>
                    <a:chExt cx="459" cy="254"/>
                  </a:xfrm>
                </p:grpSpPr>
                <p:sp>
                  <p:nvSpPr>
                    <p:cNvPr id="192" name="AutoShape 11"/>
                    <p:cNvSpPr>
                      <a:spLocks noChangeArrowheads="1"/>
                    </p:cNvSpPr>
                    <p:nvPr/>
                  </p:nvSpPr>
                  <p:spPr bwMode="auto">
                    <a:xfrm>
                      <a:off x="580" y="2444"/>
                      <a:ext cx="446" cy="24"/>
                    </a:xfrm>
                    <a:prstGeom prst="roundRect">
                      <a:avLst>
                        <a:gd name="adj" fmla="val 12495"/>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93" name="AutoShape 12"/>
                    <p:cNvSpPr>
                      <a:spLocks noChangeArrowheads="1"/>
                    </p:cNvSpPr>
                    <p:nvPr/>
                  </p:nvSpPr>
                  <p:spPr bwMode="auto">
                    <a:xfrm flipH="1">
                      <a:off x="652" y="2670"/>
                      <a:ext cx="382" cy="23"/>
                    </a:xfrm>
                    <a:prstGeom prst="parallelogram">
                      <a:avLst>
                        <a:gd name="adj" fmla="val 415140"/>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94" name="AutoShape 13"/>
                    <p:cNvSpPr>
                      <a:spLocks noChangeArrowheads="1"/>
                    </p:cNvSpPr>
                    <p:nvPr/>
                  </p:nvSpPr>
                  <p:spPr bwMode="auto">
                    <a:xfrm flipH="1">
                      <a:off x="950" y="2670"/>
                      <a:ext cx="84" cy="23"/>
                    </a:xfrm>
                    <a:prstGeom prst="parallelogram">
                      <a:avLst>
                        <a:gd name="adj" fmla="val 91287"/>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95" name="Freeform 14"/>
                    <p:cNvSpPr>
                      <a:spLocks/>
                    </p:cNvSpPr>
                    <p:nvPr/>
                  </p:nvSpPr>
                  <p:spPr bwMode="auto">
                    <a:xfrm>
                      <a:off x="823" y="2491"/>
                      <a:ext cx="205" cy="202"/>
                    </a:xfrm>
                    <a:custGeom>
                      <a:avLst/>
                      <a:gdLst>
                        <a:gd name="T0" fmla="*/ 177 w 205"/>
                        <a:gd name="T1" fmla="*/ 201 h 202"/>
                        <a:gd name="T2" fmla="*/ 187 w 205"/>
                        <a:gd name="T3" fmla="*/ 198 h 202"/>
                        <a:gd name="T4" fmla="*/ 192 w 205"/>
                        <a:gd name="T5" fmla="*/ 198 h 202"/>
                        <a:gd name="T6" fmla="*/ 196 w 205"/>
                        <a:gd name="T7" fmla="*/ 196 h 202"/>
                        <a:gd name="T8" fmla="*/ 199 w 205"/>
                        <a:gd name="T9" fmla="*/ 195 h 202"/>
                        <a:gd name="T10" fmla="*/ 201 w 205"/>
                        <a:gd name="T11" fmla="*/ 191 h 202"/>
                        <a:gd name="T12" fmla="*/ 48 w 205"/>
                        <a:gd name="T13" fmla="*/ 0 h 202"/>
                        <a:gd name="T14" fmla="*/ 51 w 205"/>
                        <a:gd name="T15" fmla="*/ 1 h 202"/>
                        <a:gd name="T16" fmla="*/ 0 w 205"/>
                        <a:gd name="T17" fmla="*/ 0 h 202"/>
                        <a:gd name="T18" fmla="*/ 172 w 205"/>
                        <a:gd name="T19" fmla="*/ 201 h 202"/>
                        <a:gd name="T20" fmla="*/ 204 w 205"/>
                        <a:gd name="T21"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2">
                          <a:moveTo>
                            <a:pt x="177" y="201"/>
                          </a:moveTo>
                          <a:lnTo>
                            <a:pt x="187" y="198"/>
                          </a:lnTo>
                          <a:lnTo>
                            <a:pt x="192" y="198"/>
                          </a:lnTo>
                          <a:lnTo>
                            <a:pt x="196" y="196"/>
                          </a:lnTo>
                          <a:lnTo>
                            <a:pt x="199" y="195"/>
                          </a:lnTo>
                          <a:lnTo>
                            <a:pt x="201" y="191"/>
                          </a:lnTo>
                          <a:lnTo>
                            <a:pt x="48" y="0"/>
                          </a:lnTo>
                          <a:lnTo>
                            <a:pt x="51" y="1"/>
                          </a:lnTo>
                          <a:lnTo>
                            <a:pt x="0" y="0"/>
                          </a:lnTo>
                          <a:lnTo>
                            <a:pt x="172" y="201"/>
                          </a:lnTo>
                          <a:lnTo>
                            <a:pt x="204" y="194"/>
                          </a:lnTo>
                        </a:path>
                      </a:pathLst>
                    </a:custGeom>
                    <a:solidFill>
                      <a:schemeClr val="tx1"/>
                    </a:solidFill>
                    <a:ln w="12700" cap="rnd" cmpd="sng">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96" name="Rectangle 15"/>
                    <p:cNvSpPr>
                      <a:spLocks noChangeArrowheads="1"/>
                    </p:cNvSpPr>
                    <p:nvPr/>
                  </p:nvSpPr>
                  <p:spPr bwMode="auto">
                    <a:xfrm>
                      <a:off x="922" y="2670"/>
                      <a:ext cx="34" cy="15"/>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97" name="Freeform 16"/>
                    <p:cNvSpPr>
                      <a:spLocks/>
                    </p:cNvSpPr>
                    <p:nvPr/>
                  </p:nvSpPr>
                  <p:spPr bwMode="auto">
                    <a:xfrm>
                      <a:off x="995" y="2666"/>
                      <a:ext cx="44" cy="32"/>
                    </a:xfrm>
                    <a:custGeom>
                      <a:avLst/>
                      <a:gdLst>
                        <a:gd name="T0" fmla="*/ 0 w 44"/>
                        <a:gd name="T1" fmla="*/ 2 h 32"/>
                        <a:gd name="T2" fmla="*/ 1 w 44"/>
                        <a:gd name="T3" fmla="*/ 0 h 32"/>
                        <a:gd name="T4" fmla="*/ 3 w 44"/>
                        <a:gd name="T5" fmla="*/ 0 h 32"/>
                        <a:gd name="T6" fmla="*/ 4 w 44"/>
                        <a:gd name="T7" fmla="*/ 1 h 32"/>
                        <a:gd name="T8" fmla="*/ 5 w 44"/>
                        <a:gd name="T9" fmla="*/ 1 h 32"/>
                        <a:gd name="T10" fmla="*/ 7 w 44"/>
                        <a:gd name="T11" fmla="*/ 1 h 32"/>
                        <a:gd name="T12" fmla="*/ 8 w 44"/>
                        <a:gd name="T13" fmla="*/ 2 h 32"/>
                        <a:gd name="T14" fmla="*/ 8 w 44"/>
                        <a:gd name="T15" fmla="*/ 2 h 32"/>
                        <a:gd name="T16" fmla="*/ 9 w 44"/>
                        <a:gd name="T17" fmla="*/ 3 h 32"/>
                        <a:gd name="T18" fmla="*/ 10 w 44"/>
                        <a:gd name="T19" fmla="*/ 3 h 32"/>
                        <a:gd name="T20" fmla="*/ 11 w 44"/>
                        <a:gd name="T21" fmla="*/ 3 h 32"/>
                        <a:gd name="T22" fmla="*/ 11 w 44"/>
                        <a:gd name="T23" fmla="*/ 3 h 32"/>
                        <a:gd name="T24" fmla="*/ 12 w 44"/>
                        <a:gd name="T25" fmla="*/ 2 h 32"/>
                        <a:gd name="T26" fmla="*/ 13 w 44"/>
                        <a:gd name="T27" fmla="*/ 2 h 32"/>
                        <a:gd name="T28" fmla="*/ 13 w 44"/>
                        <a:gd name="T29" fmla="*/ 2 h 32"/>
                        <a:gd name="T30" fmla="*/ 14 w 44"/>
                        <a:gd name="T31" fmla="*/ 2 h 32"/>
                        <a:gd name="T32" fmla="*/ 15 w 44"/>
                        <a:gd name="T33" fmla="*/ 2 h 32"/>
                        <a:gd name="T34" fmla="*/ 16 w 44"/>
                        <a:gd name="T35" fmla="*/ 3 h 32"/>
                        <a:gd name="T36" fmla="*/ 36 w 44"/>
                        <a:gd name="T37" fmla="*/ 31 h 32"/>
                        <a:gd name="T38" fmla="*/ 43 w 44"/>
                        <a:gd name="T39" fmla="*/ 31 h 32"/>
                        <a:gd name="T40" fmla="*/ 22 w 44"/>
                        <a:gd name="T41" fmla="*/ 2 h 32"/>
                        <a:gd name="T42" fmla="*/ 14 w 44"/>
                        <a:gd name="T43"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2">
                          <a:moveTo>
                            <a:pt x="0" y="2"/>
                          </a:moveTo>
                          <a:lnTo>
                            <a:pt x="1" y="0"/>
                          </a:lnTo>
                          <a:lnTo>
                            <a:pt x="3" y="0"/>
                          </a:lnTo>
                          <a:lnTo>
                            <a:pt x="4" y="1"/>
                          </a:lnTo>
                          <a:lnTo>
                            <a:pt x="5" y="1"/>
                          </a:lnTo>
                          <a:lnTo>
                            <a:pt x="7" y="1"/>
                          </a:lnTo>
                          <a:lnTo>
                            <a:pt x="8" y="2"/>
                          </a:lnTo>
                          <a:lnTo>
                            <a:pt x="8" y="2"/>
                          </a:lnTo>
                          <a:lnTo>
                            <a:pt x="9" y="3"/>
                          </a:lnTo>
                          <a:lnTo>
                            <a:pt x="10" y="3"/>
                          </a:lnTo>
                          <a:lnTo>
                            <a:pt x="11" y="3"/>
                          </a:lnTo>
                          <a:lnTo>
                            <a:pt x="11" y="3"/>
                          </a:lnTo>
                          <a:lnTo>
                            <a:pt x="12" y="2"/>
                          </a:lnTo>
                          <a:lnTo>
                            <a:pt x="13" y="2"/>
                          </a:lnTo>
                          <a:lnTo>
                            <a:pt x="13" y="2"/>
                          </a:lnTo>
                          <a:lnTo>
                            <a:pt x="14" y="2"/>
                          </a:lnTo>
                          <a:lnTo>
                            <a:pt x="15" y="2"/>
                          </a:lnTo>
                          <a:lnTo>
                            <a:pt x="16" y="3"/>
                          </a:lnTo>
                          <a:lnTo>
                            <a:pt x="36" y="31"/>
                          </a:lnTo>
                          <a:lnTo>
                            <a:pt x="43" y="31"/>
                          </a:lnTo>
                          <a:lnTo>
                            <a:pt x="22" y="2"/>
                          </a:lnTo>
                          <a:lnTo>
                            <a:pt x="14" y="2"/>
                          </a:lnTo>
                        </a:path>
                      </a:pathLst>
                    </a:custGeom>
                    <a:solidFill>
                      <a:schemeClr val="bg1"/>
                    </a:solidFill>
                    <a:ln w="12700" cap="rnd" cmpd="sng">
                      <a:solidFill>
                        <a:schemeClr val="bg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98" name="Line 17"/>
                    <p:cNvSpPr>
                      <a:spLocks noChangeShapeType="1"/>
                    </p:cNvSpPr>
                    <p:nvPr/>
                  </p:nvSpPr>
                  <p:spPr bwMode="auto">
                    <a:xfrm>
                      <a:off x="1009" y="2666"/>
                      <a:ext cx="21" cy="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99" name="Line 18"/>
                    <p:cNvSpPr>
                      <a:spLocks noChangeShapeType="1"/>
                    </p:cNvSpPr>
                    <p:nvPr/>
                  </p:nvSpPr>
                  <p:spPr bwMode="auto">
                    <a:xfrm flipH="1" flipV="1">
                      <a:off x="1017" y="2678"/>
                      <a:ext cx="13" cy="19"/>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00" name="Line 19"/>
                    <p:cNvSpPr>
                      <a:spLocks noChangeShapeType="1"/>
                    </p:cNvSpPr>
                    <p:nvPr/>
                  </p:nvSpPr>
                  <p:spPr bwMode="auto">
                    <a:xfrm>
                      <a:off x="1009" y="2666"/>
                      <a:ext cx="24" cy="3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01" name="Line 20"/>
                    <p:cNvSpPr>
                      <a:spLocks noChangeShapeType="1"/>
                    </p:cNvSpPr>
                    <p:nvPr/>
                  </p:nvSpPr>
                  <p:spPr bwMode="auto">
                    <a:xfrm flipH="1" flipV="1">
                      <a:off x="995" y="2659"/>
                      <a:ext cx="35" cy="38"/>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02" name="Rectangle 21"/>
                    <p:cNvSpPr>
                      <a:spLocks noChangeArrowheads="1"/>
                    </p:cNvSpPr>
                    <p:nvPr/>
                  </p:nvSpPr>
                  <p:spPr bwMode="auto">
                    <a:xfrm>
                      <a:off x="990" y="2661"/>
                      <a:ext cx="7" cy="16"/>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03" name="Rectangle 22"/>
                    <p:cNvSpPr>
                      <a:spLocks noChangeArrowheads="1"/>
                    </p:cNvSpPr>
                    <p:nvPr/>
                  </p:nvSpPr>
                  <p:spPr bwMode="auto">
                    <a:xfrm>
                      <a:off x="1000" y="2667"/>
                      <a:ext cx="5" cy="16"/>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04" name="Rectangle 23"/>
                    <p:cNvSpPr>
                      <a:spLocks noChangeArrowheads="1"/>
                    </p:cNvSpPr>
                    <p:nvPr/>
                  </p:nvSpPr>
                  <p:spPr bwMode="auto">
                    <a:xfrm>
                      <a:off x="1010" y="2670"/>
                      <a:ext cx="4" cy="15"/>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grpSp>
                <p:nvGrpSpPr>
                  <p:cNvPr id="178" name="Group 38"/>
                  <p:cNvGrpSpPr>
                    <a:grpSpLocks/>
                  </p:cNvGrpSpPr>
                  <p:nvPr/>
                </p:nvGrpSpPr>
                <p:grpSpPr bwMode="auto">
                  <a:xfrm>
                    <a:off x="1109" y="2380"/>
                    <a:ext cx="52" cy="77"/>
                    <a:chOff x="1109" y="2380"/>
                    <a:chExt cx="52" cy="77"/>
                  </a:xfrm>
                </p:grpSpPr>
                <p:sp>
                  <p:nvSpPr>
                    <p:cNvPr id="179" name="Rectangle 25"/>
                    <p:cNvSpPr>
                      <a:spLocks noChangeArrowheads="1"/>
                    </p:cNvSpPr>
                    <p:nvPr/>
                  </p:nvSpPr>
                  <p:spPr bwMode="auto">
                    <a:xfrm>
                      <a:off x="1109" y="2380"/>
                      <a:ext cx="52" cy="77"/>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180" name="Line 26"/>
                    <p:cNvSpPr>
                      <a:spLocks noChangeShapeType="1"/>
                    </p:cNvSpPr>
                    <p:nvPr/>
                  </p:nvSpPr>
                  <p:spPr bwMode="auto">
                    <a:xfrm flipH="1">
                      <a:off x="1109" y="2446"/>
                      <a:ext cx="34"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1" name="Line 27"/>
                    <p:cNvSpPr>
                      <a:spLocks noChangeShapeType="1"/>
                    </p:cNvSpPr>
                    <p:nvPr/>
                  </p:nvSpPr>
                  <p:spPr bwMode="auto">
                    <a:xfrm flipH="1">
                      <a:off x="1109" y="2436"/>
                      <a:ext cx="34"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2" name="Line 28"/>
                    <p:cNvSpPr>
                      <a:spLocks noChangeShapeType="1"/>
                    </p:cNvSpPr>
                    <p:nvPr/>
                  </p:nvSpPr>
                  <p:spPr bwMode="auto">
                    <a:xfrm flipH="1">
                      <a:off x="1109" y="2426"/>
                      <a:ext cx="34"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3" name="Line 29"/>
                    <p:cNvSpPr>
                      <a:spLocks noChangeShapeType="1"/>
                    </p:cNvSpPr>
                    <p:nvPr/>
                  </p:nvSpPr>
                  <p:spPr bwMode="auto">
                    <a:xfrm flipH="1">
                      <a:off x="1109" y="2416"/>
                      <a:ext cx="34"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4" name="Line 30"/>
                    <p:cNvSpPr>
                      <a:spLocks noChangeShapeType="1"/>
                    </p:cNvSpPr>
                    <p:nvPr/>
                  </p:nvSpPr>
                  <p:spPr bwMode="auto">
                    <a:xfrm flipH="1">
                      <a:off x="1152" y="2446"/>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5" name="Line 31"/>
                    <p:cNvSpPr>
                      <a:spLocks noChangeShapeType="1"/>
                    </p:cNvSpPr>
                    <p:nvPr/>
                  </p:nvSpPr>
                  <p:spPr bwMode="auto">
                    <a:xfrm flipH="1">
                      <a:off x="1152" y="2436"/>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6" name="Line 32"/>
                    <p:cNvSpPr>
                      <a:spLocks noChangeShapeType="1"/>
                    </p:cNvSpPr>
                    <p:nvPr/>
                  </p:nvSpPr>
                  <p:spPr bwMode="auto">
                    <a:xfrm flipH="1">
                      <a:off x="1152" y="2426"/>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7" name="Line 33"/>
                    <p:cNvSpPr>
                      <a:spLocks noChangeShapeType="1"/>
                    </p:cNvSpPr>
                    <p:nvPr/>
                  </p:nvSpPr>
                  <p:spPr bwMode="auto">
                    <a:xfrm flipH="1">
                      <a:off x="1152" y="2416"/>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8" name="Line 34"/>
                    <p:cNvSpPr>
                      <a:spLocks noChangeShapeType="1"/>
                    </p:cNvSpPr>
                    <p:nvPr/>
                  </p:nvSpPr>
                  <p:spPr bwMode="auto">
                    <a:xfrm flipH="1">
                      <a:off x="1152" y="2407"/>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89" name="Line 35"/>
                    <p:cNvSpPr>
                      <a:spLocks noChangeShapeType="1"/>
                    </p:cNvSpPr>
                    <p:nvPr/>
                  </p:nvSpPr>
                  <p:spPr bwMode="auto">
                    <a:xfrm flipH="1">
                      <a:off x="1152" y="2391"/>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90" name="Line 36"/>
                    <p:cNvSpPr>
                      <a:spLocks noChangeShapeType="1"/>
                    </p:cNvSpPr>
                    <p:nvPr/>
                  </p:nvSpPr>
                  <p:spPr bwMode="auto">
                    <a:xfrm flipH="1">
                      <a:off x="1135" y="2407"/>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191" name="Line 37"/>
                    <p:cNvSpPr>
                      <a:spLocks noChangeShapeType="1"/>
                    </p:cNvSpPr>
                    <p:nvPr/>
                  </p:nvSpPr>
                  <p:spPr bwMode="auto">
                    <a:xfrm flipH="1">
                      <a:off x="1135" y="2391"/>
                      <a:ext cx="8"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grpSp>
            </p:grpSp>
            <p:sp>
              <p:nvSpPr>
                <p:cNvPr id="175" name="Rectangle 40"/>
                <p:cNvSpPr>
                  <a:spLocks noChangeArrowheads="1"/>
                </p:cNvSpPr>
                <p:nvPr/>
              </p:nvSpPr>
              <p:spPr bwMode="auto">
                <a:xfrm>
                  <a:off x="612" y="2703"/>
                  <a:ext cx="88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2400" i="1" dirty="0"/>
                    <a:t>MR Modality</a:t>
                  </a:r>
                </a:p>
              </p:txBody>
            </p:sp>
          </p:grpSp>
        </p:grpSp>
        <p:grpSp>
          <p:nvGrpSpPr>
            <p:cNvPr id="211" name="Group 72"/>
            <p:cNvGrpSpPr>
              <a:grpSpLocks/>
            </p:cNvGrpSpPr>
            <p:nvPr/>
          </p:nvGrpSpPr>
          <p:grpSpPr bwMode="auto">
            <a:xfrm>
              <a:off x="6485654" y="1157287"/>
              <a:ext cx="1477964" cy="1162050"/>
              <a:chOff x="4102" y="1344"/>
              <a:chExt cx="931" cy="732"/>
            </a:xfrm>
          </p:grpSpPr>
          <p:sp>
            <p:nvSpPr>
              <p:cNvPr id="212" name="Freeform 43"/>
              <p:cNvSpPr>
                <a:spLocks/>
              </p:cNvSpPr>
              <p:nvPr/>
            </p:nvSpPr>
            <p:spPr bwMode="auto">
              <a:xfrm>
                <a:off x="4606" y="1344"/>
                <a:ext cx="427" cy="81"/>
              </a:xfrm>
              <a:custGeom>
                <a:avLst/>
                <a:gdLst>
                  <a:gd name="T0" fmla="*/ 426 w 427"/>
                  <a:gd name="T1" fmla="*/ 80 h 81"/>
                  <a:gd name="T2" fmla="*/ 0 w 427"/>
                  <a:gd name="T3" fmla="*/ 80 h 81"/>
                  <a:gd name="T4" fmla="*/ 0 w 427"/>
                  <a:gd name="T5" fmla="*/ 0 h 81"/>
                  <a:gd name="T6" fmla="*/ 33 w 427"/>
                  <a:gd name="T7" fmla="*/ 0 h 81"/>
                  <a:gd name="T8" fmla="*/ 33 w 427"/>
                  <a:gd name="T9" fmla="*/ 59 h 81"/>
                  <a:gd name="T10" fmla="*/ 344 w 427"/>
                  <a:gd name="T11" fmla="*/ 59 h 81"/>
                  <a:gd name="T12" fmla="*/ 344 w 427"/>
                  <a:gd name="T13" fmla="*/ 26 h 81"/>
                  <a:gd name="T14" fmla="*/ 392 w 427"/>
                  <a:gd name="T15" fmla="*/ 26 h 81"/>
                  <a:gd name="T16" fmla="*/ 426 w 427"/>
                  <a:gd name="T17" fmla="*/ 8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81">
                    <a:moveTo>
                      <a:pt x="426" y="80"/>
                    </a:moveTo>
                    <a:lnTo>
                      <a:pt x="0" y="80"/>
                    </a:lnTo>
                    <a:lnTo>
                      <a:pt x="0" y="0"/>
                    </a:lnTo>
                    <a:lnTo>
                      <a:pt x="33" y="0"/>
                    </a:lnTo>
                    <a:lnTo>
                      <a:pt x="33" y="59"/>
                    </a:lnTo>
                    <a:lnTo>
                      <a:pt x="344" y="59"/>
                    </a:lnTo>
                    <a:lnTo>
                      <a:pt x="344" y="26"/>
                    </a:lnTo>
                    <a:lnTo>
                      <a:pt x="392" y="26"/>
                    </a:lnTo>
                    <a:lnTo>
                      <a:pt x="426" y="80"/>
                    </a:lnTo>
                  </a:path>
                </a:pathLst>
              </a:custGeom>
              <a:solidFill>
                <a:schemeClr val="bg1"/>
              </a:solidFill>
              <a:ln w="12700" cap="rnd" cmpd="sng">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13" name="Rectangle 44"/>
              <p:cNvSpPr>
                <a:spLocks noChangeArrowheads="1"/>
              </p:cNvSpPr>
              <p:nvPr/>
            </p:nvSpPr>
            <p:spPr bwMode="auto">
              <a:xfrm>
                <a:off x="4652" y="1360"/>
                <a:ext cx="283" cy="28"/>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nvGrpSpPr>
              <p:cNvPr id="214" name="Group 71"/>
              <p:cNvGrpSpPr>
                <a:grpSpLocks/>
              </p:cNvGrpSpPr>
              <p:nvPr/>
            </p:nvGrpSpPr>
            <p:grpSpPr bwMode="auto">
              <a:xfrm>
                <a:off x="4102" y="1374"/>
                <a:ext cx="895" cy="702"/>
                <a:chOff x="4102" y="1374"/>
                <a:chExt cx="895" cy="702"/>
              </a:xfrm>
            </p:grpSpPr>
            <p:grpSp>
              <p:nvGrpSpPr>
                <p:cNvPr id="215" name="Group 69"/>
                <p:cNvGrpSpPr>
                  <a:grpSpLocks/>
                </p:cNvGrpSpPr>
                <p:nvPr/>
              </p:nvGrpSpPr>
              <p:grpSpPr bwMode="auto">
                <a:xfrm>
                  <a:off x="4180" y="1374"/>
                  <a:ext cx="817" cy="465"/>
                  <a:chOff x="4180" y="1374"/>
                  <a:chExt cx="817" cy="465"/>
                </a:xfrm>
              </p:grpSpPr>
              <p:grpSp>
                <p:nvGrpSpPr>
                  <p:cNvPr id="217" name="Group 53"/>
                  <p:cNvGrpSpPr>
                    <a:grpSpLocks/>
                  </p:cNvGrpSpPr>
                  <p:nvPr/>
                </p:nvGrpSpPr>
                <p:grpSpPr bwMode="auto">
                  <a:xfrm>
                    <a:off x="4180" y="1436"/>
                    <a:ext cx="817" cy="403"/>
                    <a:chOff x="4180" y="1436"/>
                    <a:chExt cx="817" cy="403"/>
                  </a:xfrm>
                </p:grpSpPr>
                <p:sp>
                  <p:nvSpPr>
                    <p:cNvPr id="233" name="Rectangle 45"/>
                    <p:cNvSpPr>
                      <a:spLocks noChangeArrowheads="1"/>
                    </p:cNvSpPr>
                    <p:nvPr/>
                  </p:nvSpPr>
                  <p:spPr bwMode="auto">
                    <a:xfrm>
                      <a:off x="4180" y="1436"/>
                      <a:ext cx="391" cy="37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34" name="Rectangle 46"/>
                    <p:cNvSpPr>
                      <a:spLocks noChangeArrowheads="1"/>
                    </p:cNvSpPr>
                    <p:nvPr/>
                  </p:nvSpPr>
                  <p:spPr bwMode="auto">
                    <a:xfrm>
                      <a:off x="4607" y="1436"/>
                      <a:ext cx="390" cy="37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35" name="Rectangle 47"/>
                    <p:cNvSpPr>
                      <a:spLocks noChangeArrowheads="1"/>
                    </p:cNvSpPr>
                    <p:nvPr/>
                  </p:nvSpPr>
                  <p:spPr bwMode="auto">
                    <a:xfrm>
                      <a:off x="4194" y="1816"/>
                      <a:ext cx="775" cy="23"/>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36" name="Line 48"/>
                    <p:cNvSpPr>
                      <a:spLocks noChangeShapeType="1"/>
                    </p:cNvSpPr>
                    <p:nvPr/>
                  </p:nvSpPr>
                  <p:spPr bwMode="auto">
                    <a:xfrm>
                      <a:off x="4204" y="1534"/>
                      <a:ext cx="0" cy="25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37" name="Line 49"/>
                    <p:cNvSpPr>
                      <a:spLocks noChangeShapeType="1"/>
                    </p:cNvSpPr>
                    <p:nvPr/>
                  </p:nvSpPr>
                  <p:spPr bwMode="auto">
                    <a:xfrm>
                      <a:off x="4234" y="1534"/>
                      <a:ext cx="0" cy="25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38" name="Line 50"/>
                    <p:cNvSpPr>
                      <a:spLocks noChangeShapeType="1"/>
                    </p:cNvSpPr>
                    <p:nvPr/>
                  </p:nvSpPr>
                  <p:spPr bwMode="auto">
                    <a:xfrm>
                      <a:off x="4261" y="1534"/>
                      <a:ext cx="0" cy="25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39" name="Line 51"/>
                    <p:cNvSpPr>
                      <a:spLocks noChangeShapeType="1"/>
                    </p:cNvSpPr>
                    <p:nvPr/>
                  </p:nvSpPr>
                  <p:spPr bwMode="auto">
                    <a:xfrm>
                      <a:off x="4289" y="1534"/>
                      <a:ext cx="0" cy="257"/>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0" name="Rectangle 52"/>
                    <p:cNvSpPr>
                      <a:spLocks noChangeArrowheads="1"/>
                    </p:cNvSpPr>
                    <p:nvPr/>
                  </p:nvSpPr>
                  <p:spPr bwMode="auto">
                    <a:xfrm>
                      <a:off x="4451" y="1775"/>
                      <a:ext cx="91" cy="12"/>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grpSp>
                <p:nvGrpSpPr>
                  <p:cNvPr id="218" name="Group 67"/>
                  <p:cNvGrpSpPr>
                    <a:grpSpLocks/>
                  </p:cNvGrpSpPr>
                  <p:nvPr/>
                </p:nvGrpSpPr>
                <p:grpSpPr bwMode="auto">
                  <a:xfrm>
                    <a:off x="4875" y="1490"/>
                    <a:ext cx="71" cy="72"/>
                    <a:chOff x="4875" y="1490"/>
                    <a:chExt cx="71" cy="72"/>
                  </a:xfrm>
                </p:grpSpPr>
                <p:sp>
                  <p:nvSpPr>
                    <p:cNvPr id="220" name="Rectangle 54"/>
                    <p:cNvSpPr>
                      <a:spLocks noChangeArrowheads="1"/>
                    </p:cNvSpPr>
                    <p:nvPr/>
                  </p:nvSpPr>
                  <p:spPr bwMode="auto">
                    <a:xfrm>
                      <a:off x="4875" y="1490"/>
                      <a:ext cx="71" cy="7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21" name="Line 55"/>
                    <p:cNvSpPr>
                      <a:spLocks noChangeShapeType="1"/>
                    </p:cNvSpPr>
                    <p:nvPr/>
                  </p:nvSpPr>
                  <p:spPr bwMode="auto">
                    <a:xfrm>
                      <a:off x="4899" y="1500"/>
                      <a:ext cx="45"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2" name="Line 56"/>
                    <p:cNvSpPr>
                      <a:spLocks noChangeShapeType="1"/>
                    </p:cNvSpPr>
                    <p:nvPr/>
                  </p:nvSpPr>
                  <p:spPr bwMode="auto">
                    <a:xfrm>
                      <a:off x="4899" y="1509"/>
                      <a:ext cx="45"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3" name="Line 57"/>
                    <p:cNvSpPr>
                      <a:spLocks noChangeShapeType="1"/>
                    </p:cNvSpPr>
                    <p:nvPr/>
                  </p:nvSpPr>
                  <p:spPr bwMode="auto">
                    <a:xfrm>
                      <a:off x="4899" y="1519"/>
                      <a:ext cx="45"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4" name="Line 58"/>
                    <p:cNvSpPr>
                      <a:spLocks noChangeShapeType="1"/>
                    </p:cNvSpPr>
                    <p:nvPr/>
                  </p:nvSpPr>
                  <p:spPr bwMode="auto">
                    <a:xfrm>
                      <a:off x="4899" y="1528"/>
                      <a:ext cx="45"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5" name="Line 59"/>
                    <p:cNvSpPr>
                      <a:spLocks noChangeShapeType="1"/>
                    </p:cNvSpPr>
                    <p:nvPr/>
                  </p:nvSpPr>
                  <p:spPr bwMode="auto">
                    <a:xfrm>
                      <a:off x="4877" y="1500"/>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6" name="Line 60"/>
                    <p:cNvSpPr>
                      <a:spLocks noChangeShapeType="1"/>
                    </p:cNvSpPr>
                    <p:nvPr/>
                  </p:nvSpPr>
                  <p:spPr bwMode="auto">
                    <a:xfrm>
                      <a:off x="4877" y="1509"/>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7" name="Line 61"/>
                    <p:cNvSpPr>
                      <a:spLocks noChangeShapeType="1"/>
                    </p:cNvSpPr>
                    <p:nvPr/>
                  </p:nvSpPr>
                  <p:spPr bwMode="auto">
                    <a:xfrm>
                      <a:off x="4877" y="1519"/>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8" name="Line 62"/>
                    <p:cNvSpPr>
                      <a:spLocks noChangeShapeType="1"/>
                    </p:cNvSpPr>
                    <p:nvPr/>
                  </p:nvSpPr>
                  <p:spPr bwMode="auto">
                    <a:xfrm>
                      <a:off x="4877" y="1528"/>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29" name="Line 63"/>
                    <p:cNvSpPr>
                      <a:spLocks noChangeShapeType="1"/>
                    </p:cNvSpPr>
                    <p:nvPr/>
                  </p:nvSpPr>
                  <p:spPr bwMode="auto">
                    <a:xfrm>
                      <a:off x="4877" y="1538"/>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30" name="Line 64"/>
                    <p:cNvSpPr>
                      <a:spLocks noChangeShapeType="1"/>
                    </p:cNvSpPr>
                    <p:nvPr/>
                  </p:nvSpPr>
                  <p:spPr bwMode="auto">
                    <a:xfrm>
                      <a:off x="4877" y="1552"/>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31" name="Line 65"/>
                    <p:cNvSpPr>
                      <a:spLocks noChangeShapeType="1"/>
                    </p:cNvSpPr>
                    <p:nvPr/>
                  </p:nvSpPr>
                  <p:spPr bwMode="auto">
                    <a:xfrm>
                      <a:off x="4899" y="1538"/>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32" name="Line 66"/>
                    <p:cNvSpPr>
                      <a:spLocks noChangeShapeType="1"/>
                    </p:cNvSpPr>
                    <p:nvPr/>
                  </p:nvSpPr>
                  <p:spPr bwMode="auto">
                    <a:xfrm>
                      <a:off x="4899" y="1552"/>
                      <a:ext cx="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grpSp>
              <p:sp>
                <p:nvSpPr>
                  <p:cNvPr id="219" name="Rectangle 68"/>
                  <p:cNvSpPr>
                    <a:spLocks noChangeArrowheads="1"/>
                  </p:cNvSpPr>
                  <p:nvPr/>
                </p:nvSpPr>
                <p:spPr bwMode="auto">
                  <a:xfrm>
                    <a:off x="4180" y="1374"/>
                    <a:ext cx="385" cy="46"/>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sp>
              <p:nvSpPr>
                <p:cNvPr id="216" name="Rectangle 70"/>
                <p:cNvSpPr>
                  <a:spLocks noChangeArrowheads="1"/>
                </p:cNvSpPr>
                <p:nvPr/>
              </p:nvSpPr>
              <p:spPr bwMode="auto">
                <a:xfrm>
                  <a:off x="4102" y="1845"/>
                  <a:ext cx="859"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2400" i="1"/>
                    <a:t>Laser Printer</a:t>
                  </a:r>
                </a:p>
              </p:txBody>
            </p:sp>
          </p:grpSp>
        </p:grpSp>
        <p:grpSp>
          <p:nvGrpSpPr>
            <p:cNvPr id="241" name="Group 129"/>
            <p:cNvGrpSpPr>
              <a:grpSpLocks/>
            </p:cNvGrpSpPr>
            <p:nvPr/>
          </p:nvGrpSpPr>
          <p:grpSpPr bwMode="auto">
            <a:xfrm>
              <a:off x="6372938" y="3830637"/>
              <a:ext cx="1581150" cy="1316038"/>
              <a:chOff x="4031" y="3028"/>
              <a:chExt cx="996" cy="829"/>
            </a:xfrm>
          </p:grpSpPr>
          <p:grpSp>
            <p:nvGrpSpPr>
              <p:cNvPr id="242" name="Group 109"/>
              <p:cNvGrpSpPr>
                <a:grpSpLocks/>
              </p:cNvGrpSpPr>
              <p:nvPr/>
            </p:nvGrpSpPr>
            <p:grpSpPr bwMode="auto">
              <a:xfrm>
                <a:off x="4180" y="3028"/>
                <a:ext cx="697" cy="580"/>
                <a:chOff x="4180" y="3028"/>
                <a:chExt cx="697" cy="580"/>
              </a:xfrm>
            </p:grpSpPr>
            <p:sp>
              <p:nvSpPr>
                <p:cNvPr id="262" name="Rectangle 73"/>
                <p:cNvSpPr>
                  <a:spLocks noChangeArrowheads="1"/>
                </p:cNvSpPr>
                <p:nvPr/>
              </p:nvSpPr>
              <p:spPr bwMode="auto">
                <a:xfrm>
                  <a:off x="4180" y="3028"/>
                  <a:ext cx="697" cy="58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63" name="Rectangle 74"/>
                <p:cNvSpPr>
                  <a:spLocks noChangeArrowheads="1"/>
                </p:cNvSpPr>
                <p:nvPr/>
              </p:nvSpPr>
              <p:spPr bwMode="auto">
                <a:xfrm>
                  <a:off x="4180" y="3028"/>
                  <a:ext cx="370" cy="58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64" name="Rectangle 75"/>
                <p:cNvSpPr>
                  <a:spLocks noChangeArrowheads="1"/>
                </p:cNvSpPr>
                <p:nvPr/>
              </p:nvSpPr>
              <p:spPr bwMode="auto">
                <a:xfrm>
                  <a:off x="4180" y="3028"/>
                  <a:ext cx="181" cy="580"/>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65" name="Rectangle 76"/>
                <p:cNvSpPr>
                  <a:spLocks noChangeArrowheads="1"/>
                </p:cNvSpPr>
                <p:nvPr/>
              </p:nvSpPr>
              <p:spPr bwMode="auto">
                <a:xfrm>
                  <a:off x="4213" y="3211"/>
                  <a:ext cx="71" cy="397"/>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66" name="Oval 77"/>
                <p:cNvSpPr>
                  <a:spLocks noChangeArrowheads="1"/>
                </p:cNvSpPr>
                <p:nvPr/>
              </p:nvSpPr>
              <p:spPr bwMode="auto">
                <a:xfrm>
                  <a:off x="4213" y="3170"/>
                  <a:ext cx="71" cy="10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67" name="Line 78"/>
                <p:cNvSpPr>
                  <a:spLocks noChangeShapeType="1"/>
                </p:cNvSpPr>
                <p:nvPr/>
              </p:nvSpPr>
              <p:spPr bwMode="auto">
                <a:xfrm>
                  <a:off x="4339" y="3307"/>
                  <a:ext cx="0" cy="62"/>
                </a:xfrm>
                <a:prstGeom prst="line">
                  <a:avLst/>
                </a:prstGeom>
                <a:noFill/>
                <a:ln w="508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grpSp>
              <p:nvGrpSpPr>
                <p:cNvPr id="268" name="Group 81"/>
                <p:cNvGrpSpPr>
                  <a:grpSpLocks/>
                </p:cNvGrpSpPr>
                <p:nvPr/>
              </p:nvGrpSpPr>
              <p:grpSpPr bwMode="auto">
                <a:xfrm>
                  <a:off x="4365" y="3109"/>
                  <a:ext cx="189" cy="8"/>
                  <a:chOff x="4365" y="3109"/>
                  <a:chExt cx="189" cy="8"/>
                </a:xfrm>
              </p:grpSpPr>
              <p:sp>
                <p:nvSpPr>
                  <p:cNvPr id="296" name="Line 79"/>
                  <p:cNvSpPr>
                    <a:spLocks noChangeShapeType="1"/>
                  </p:cNvSpPr>
                  <p:nvPr/>
                </p:nvSpPr>
                <p:spPr bwMode="auto">
                  <a:xfrm>
                    <a:off x="4365" y="3115"/>
                    <a:ext cx="189"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97" name="AutoShape 80"/>
                  <p:cNvSpPr>
                    <a:spLocks noChangeArrowheads="1"/>
                  </p:cNvSpPr>
                  <p:nvPr/>
                </p:nvSpPr>
                <p:spPr bwMode="auto">
                  <a:xfrm flipV="1">
                    <a:off x="4421" y="3109"/>
                    <a:ext cx="77" cy="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grpSp>
              <p:nvGrpSpPr>
                <p:cNvPr id="269" name="Group 84"/>
                <p:cNvGrpSpPr>
                  <a:grpSpLocks/>
                </p:cNvGrpSpPr>
                <p:nvPr/>
              </p:nvGrpSpPr>
              <p:grpSpPr bwMode="auto">
                <a:xfrm>
                  <a:off x="4365" y="3149"/>
                  <a:ext cx="189" cy="9"/>
                  <a:chOff x="4365" y="3149"/>
                  <a:chExt cx="189" cy="9"/>
                </a:xfrm>
              </p:grpSpPr>
              <p:sp>
                <p:nvSpPr>
                  <p:cNvPr id="294" name="Line 82"/>
                  <p:cNvSpPr>
                    <a:spLocks noChangeShapeType="1"/>
                  </p:cNvSpPr>
                  <p:nvPr/>
                </p:nvSpPr>
                <p:spPr bwMode="auto">
                  <a:xfrm>
                    <a:off x="4365" y="3156"/>
                    <a:ext cx="189"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95" name="AutoShape 83"/>
                  <p:cNvSpPr>
                    <a:spLocks noChangeArrowheads="1"/>
                  </p:cNvSpPr>
                  <p:nvPr/>
                </p:nvSpPr>
                <p:spPr bwMode="auto">
                  <a:xfrm flipV="1">
                    <a:off x="4421" y="3149"/>
                    <a:ext cx="77" cy="9"/>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grpSp>
              <p:nvGrpSpPr>
                <p:cNvPr id="270" name="Group 87"/>
                <p:cNvGrpSpPr>
                  <a:grpSpLocks/>
                </p:cNvGrpSpPr>
                <p:nvPr/>
              </p:nvGrpSpPr>
              <p:grpSpPr bwMode="auto">
                <a:xfrm>
                  <a:off x="4365" y="3190"/>
                  <a:ext cx="189" cy="9"/>
                  <a:chOff x="4365" y="3190"/>
                  <a:chExt cx="189" cy="9"/>
                </a:xfrm>
              </p:grpSpPr>
              <p:sp>
                <p:nvSpPr>
                  <p:cNvPr id="292" name="Line 85"/>
                  <p:cNvSpPr>
                    <a:spLocks noChangeShapeType="1"/>
                  </p:cNvSpPr>
                  <p:nvPr/>
                </p:nvSpPr>
                <p:spPr bwMode="auto">
                  <a:xfrm>
                    <a:off x="4365" y="3196"/>
                    <a:ext cx="189"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93" name="AutoShape 86"/>
                  <p:cNvSpPr>
                    <a:spLocks noChangeArrowheads="1"/>
                  </p:cNvSpPr>
                  <p:nvPr/>
                </p:nvSpPr>
                <p:spPr bwMode="auto">
                  <a:xfrm flipV="1">
                    <a:off x="4421" y="3190"/>
                    <a:ext cx="77" cy="9"/>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sp>
              <p:nvSpPr>
                <p:cNvPr id="271" name="Line 88"/>
                <p:cNvSpPr>
                  <a:spLocks noChangeShapeType="1"/>
                </p:cNvSpPr>
                <p:nvPr/>
              </p:nvSpPr>
              <p:spPr bwMode="auto">
                <a:xfrm>
                  <a:off x="4373"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2" name="Line 89"/>
                <p:cNvSpPr>
                  <a:spLocks noChangeShapeType="1"/>
                </p:cNvSpPr>
                <p:nvPr/>
              </p:nvSpPr>
              <p:spPr bwMode="auto">
                <a:xfrm>
                  <a:off x="4391"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3" name="Line 90"/>
                <p:cNvSpPr>
                  <a:spLocks noChangeShapeType="1"/>
                </p:cNvSpPr>
                <p:nvPr/>
              </p:nvSpPr>
              <p:spPr bwMode="auto">
                <a:xfrm>
                  <a:off x="4408"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4" name="Line 91"/>
                <p:cNvSpPr>
                  <a:spLocks noChangeShapeType="1"/>
                </p:cNvSpPr>
                <p:nvPr/>
              </p:nvSpPr>
              <p:spPr bwMode="auto">
                <a:xfrm>
                  <a:off x="4425"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5" name="Line 92"/>
                <p:cNvSpPr>
                  <a:spLocks noChangeShapeType="1"/>
                </p:cNvSpPr>
                <p:nvPr/>
              </p:nvSpPr>
              <p:spPr bwMode="auto">
                <a:xfrm>
                  <a:off x="4443"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6" name="Line 93"/>
                <p:cNvSpPr>
                  <a:spLocks noChangeShapeType="1"/>
                </p:cNvSpPr>
                <p:nvPr/>
              </p:nvSpPr>
              <p:spPr bwMode="auto">
                <a:xfrm>
                  <a:off x="4459"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7" name="Line 94"/>
                <p:cNvSpPr>
                  <a:spLocks noChangeShapeType="1"/>
                </p:cNvSpPr>
                <p:nvPr/>
              </p:nvSpPr>
              <p:spPr bwMode="auto">
                <a:xfrm>
                  <a:off x="4476"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8" name="Line 95"/>
                <p:cNvSpPr>
                  <a:spLocks noChangeShapeType="1"/>
                </p:cNvSpPr>
                <p:nvPr/>
              </p:nvSpPr>
              <p:spPr bwMode="auto">
                <a:xfrm>
                  <a:off x="4495"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79" name="Line 96"/>
                <p:cNvSpPr>
                  <a:spLocks noChangeShapeType="1"/>
                </p:cNvSpPr>
                <p:nvPr/>
              </p:nvSpPr>
              <p:spPr bwMode="auto">
                <a:xfrm>
                  <a:off x="4400"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0" name="Line 97"/>
                <p:cNvSpPr>
                  <a:spLocks noChangeShapeType="1"/>
                </p:cNvSpPr>
                <p:nvPr/>
              </p:nvSpPr>
              <p:spPr bwMode="auto">
                <a:xfrm>
                  <a:off x="4417"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1" name="Line 98"/>
                <p:cNvSpPr>
                  <a:spLocks noChangeShapeType="1"/>
                </p:cNvSpPr>
                <p:nvPr/>
              </p:nvSpPr>
              <p:spPr bwMode="auto">
                <a:xfrm>
                  <a:off x="4382"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2" name="Line 99"/>
                <p:cNvSpPr>
                  <a:spLocks noChangeShapeType="1"/>
                </p:cNvSpPr>
                <p:nvPr/>
              </p:nvSpPr>
              <p:spPr bwMode="auto">
                <a:xfrm>
                  <a:off x="4434"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3" name="Line 100"/>
                <p:cNvSpPr>
                  <a:spLocks noChangeShapeType="1"/>
                </p:cNvSpPr>
                <p:nvPr/>
              </p:nvSpPr>
              <p:spPr bwMode="auto">
                <a:xfrm>
                  <a:off x="4486"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4" name="Line 101"/>
                <p:cNvSpPr>
                  <a:spLocks noChangeShapeType="1"/>
                </p:cNvSpPr>
                <p:nvPr/>
              </p:nvSpPr>
              <p:spPr bwMode="auto">
                <a:xfrm>
                  <a:off x="4451"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5" name="Line 102"/>
                <p:cNvSpPr>
                  <a:spLocks noChangeShapeType="1"/>
                </p:cNvSpPr>
                <p:nvPr/>
              </p:nvSpPr>
              <p:spPr bwMode="auto">
                <a:xfrm>
                  <a:off x="4502"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6" name="Line 103"/>
                <p:cNvSpPr>
                  <a:spLocks noChangeShapeType="1"/>
                </p:cNvSpPr>
                <p:nvPr/>
              </p:nvSpPr>
              <p:spPr bwMode="auto">
                <a:xfrm>
                  <a:off x="4468"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7" name="Line 104"/>
                <p:cNvSpPr>
                  <a:spLocks noChangeShapeType="1"/>
                </p:cNvSpPr>
                <p:nvPr/>
              </p:nvSpPr>
              <p:spPr bwMode="auto">
                <a:xfrm>
                  <a:off x="4511"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8" name="Line 105"/>
                <p:cNvSpPr>
                  <a:spLocks noChangeShapeType="1"/>
                </p:cNvSpPr>
                <p:nvPr/>
              </p:nvSpPr>
              <p:spPr bwMode="auto">
                <a:xfrm>
                  <a:off x="4519"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89" name="Line 106"/>
                <p:cNvSpPr>
                  <a:spLocks noChangeShapeType="1"/>
                </p:cNvSpPr>
                <p:nvPr/>
              </p:nvSpPr>
              <p:spPr bwMode="auto">
                <a:xfrm>
                  <a:off x="4545"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90" name="Line 107"/>
                <p:cNvSpPr>
                  <a:spLocks noChangeShapeType="1"/>
                </p:cNvSpPr>
                <p:nvPr/>
              </p:nvSpPr>
              <p:spPr bwMode="auto">
                <a:xfrm>
                  <a:off x="4528"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91" name="Line 108"/>
                <p:cNvSpPr>
                  <a:spLocks noChangeShapeType="1"/>
                </p:cNvSpPr>
                <p:nvPr/>
              </p:nvSpPr>
              <p:spPr bwMode="auto">
                <a:xfrm>
                  <a:off x="4537" y="3551"/>
                  <a:ext cx="0" cy="41"/>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grpSp>
          <p:sp>
            <p:nvSpPr>
              <p:cNvPr id="243" name="Line 110"/>
              <p:cNvSpPr>
                <a:spLocks noChangeShapeType="1"/>
              </p:cNvSpPr>
              <p:nvPr/>
            </p:nvSpPr>
            <p:spPr bwMode="auto">
              <a:xfrm>
                <a:off x="4649" y="305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4" name="Line 111"/>
              <p:cNvSpPr>
                <a:spLocks noChangeShapeType="1"/>
              </p:cNvSpPr>
              <p:nvPr/>
            </p:nvSpPr>
            <p:spPr bwMode="auto">
              <a:xfrm>
                <a:off x="4649" y="306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5" name="Line 112"/>
              <p:cNvSpPr>
                <a:spLocks noChangeShapeType="1"/>
              </p:cNvSpPr>
              <p:nvPr/>
            </p:nvSpPr>
            <p:spPr bwMode="auto">
              <a:xfrm>
                <a:off x="4649" y="3074"/>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6" name="Line 113"/>
              <p:cNvSpPr>
                <a:spLocks noChangeShapeType="1"/>
              </p:cNvSpPr>
              <p:nvPr/>
            </p:nvSpPr>
            <p:spPr bwMode="auto">
              <a:xfrm>
                <a:off x="4649" y="308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7" name="Line 114"/>
              <p:cNvSpPr>
                <a:spLocks noChangeShapeType="1"/>
              </p:cNvSpPr>
              <p:nvPr/>
            </p:nvSpPr>
            <p:spPr bwMode="auto">
              <a:xfrm>
                <a:off x="4649" y="3096"/>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8" name="Line 115"/>
              <p:cNvSpPr>
                <a:spLocks noChangeShapeType="1"/>
              </p:cNvSpPr>
              <p:nvPr/>
            </p:nvSpPr>
            <p:spPr bwMode="auto">
              <a:xfrm>
                <a:off x="4649" y="310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49" name="Line 116"/>
              <p:cNvSpPr>
                <a:spLocks noChangeShapeType="1"/>
              </p:cNvSpPr>
              <p:nvPr/>
            </p:nvSpPr>
            <p:spPr bwMode="auto">
              <a:xfrm>
                <a:off x="4649" y="311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0" name="Line 117"/>
              <p:cNvSpPr>
                <a:spLocks noChangeShapeType="1"/>
              </p:cNvSpPr>
              <p:nvPr/>
            </p:nvSpPr>
            <p:spPr bwMode="auto">
              <a:xfrm>
                <a:off x="4649" y="312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1" name="Line 118"/>
              <p:cNvSpPr>
                <a:spLocks noChangeShapeType="1"/>
              </p:cNvSpPr>
              <p:nvPr/>
            </p:nvSpPr>
            <p:spPr bwMode="auto">
              <a:xfrm>
                <a:off x="4649" y="3136"/>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2" name="Line 119"/>
              <p:cNvSpPr>
                <a:spLocks noChangeShapeType="1"/>
              </p:cNvSpPr>
              <p:nvPr/>
            </p:nvSpPr>
            <p:spPr bwMode="auto">
              <a:xfrm>
                <a:off x="4649" y="314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3" name="Line 120"/>
              <p:cNvSpPr>
                <a:spLocks noChangeShapeType="1"/>
              </p:cNvSpPr>
              <p:nvPr/>
            </p:nvSpPr>
            <p:spPr bwMode="auto">
              <a:xfrm>
                <a:off x="4649" y="3156"/>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4" name="Line 121"/>
              <p:cNvSpPr>
                <a:spLocks noChangeShapeType="1"/>
              </p:cNvSpPr>
              <p:nvPr/>
            </p:nvSpPr>
            <p:spPr bwMode="auto">
              <a:xfrm>
                <a:off x="4649" y="3166"/>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5" name="Line 122"/>
              <p:cNvSpPr>
                <a:spLocks noChangeShapeType="1"/>
              </p:cNvSpPr>
              <p:nvPr/>
            </p:nvSpPr>
            <p:spPr bwMode="auto">
              <a:xfrm>
                <a:off x="4649" y="3175"/>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6" name="Line 123"/>
              <p:cNvSpPr>
                <a:spLocks noChangeShapeType="1"/>
              </p:cNvSpPr>
              <p:nvPr/>
            </p:nvSpPr>
            <p:spPr bwMode="auto">
              <a:xfrm>
                <a:off x="4649" y="3186"/>
                <a:ext cx="22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57" name="Rectangle 124"/>
              <p:cNvSpPr>
                <a:spLocks noChangeArrowheads="1"/>
              </p:cNvSpPr>
              <p:nvPr/>
            </p:nvSpPr>
            <p:spPr bwMode="auto">
              <a:xfrm>
                <a:off x="4575" y="3302"/>
                <a:ext cx="232" cy="32"/>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258" name="Rectangle 125"/>
              <p:cNvSpPr>
                <a:spLocks noChangeArrowheads="1"/>
              </p:cNvSpPr>
              <p:nvPr/>
            </p:nvSpPr>
            <p:spPr bwMode="auto">
              <a:xfrm>
                <a:off x="4832" y="3302"/>
                <a:ext cx="11" cy="32"/>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grpSp>
            <p:nvGrpSpPr>
              <p:cNvPr id="259" name="Group 128"/>
              <p:cNvGrpSpPr>
                <a:grpSpLocks/>
              </p:cNvGrpSpPr>
              <p:nvPr/>
            </p:nvGrpSpPr>
            <p:grpSpPr bwMode="auto">
              <a:xfrm>
                <a:off x="4031" y="3318"/>
                <a:ext cx="996" cy="539"/>
                <a:chOff x="4031" y="3318"/>
                <a:chExt cx="996" cy="539"/>
              </a:xfrm>
            </p:grpSpPr>
            <p:sp>
              <p:nvSpPr>
                <p:cNvPr id="260" name="Line 126"/>
                <p:cNvSpPr>
                  <a:spLocks noChangeShapeType="1"/>
                </p:cNvSpPr>
                <p:nvPr/>
              </p:nvSpPr>
              <p:spPr bwMode="auto">
                <a:xfrm>
                  <a:off x="4581" y="3318"/>
                  <a:ext cx="223" cy="0"/>
                </a:xfrm>
                <a:prstGeom prst="line">
                  <a:avLst/>
                </a:prstGeom>
                <a:noFill/>
                <a:ln w="127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261" name="Rectangle 127"/>
                <p:cNvSpPr>
                  <a:spLocks noChangeArrowheads="1"/>
                </p:cNvSpPr>
                <p:nvPr/>
              </p:nvSpPr>
              <p:spPr bwMode="auto">
                <a:xfrm>
                  <a:off x="4031" y="3626"/>
                  <a:ext cx="99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2400" i="1"/>
                    <a:t>Shared Archive</a:t>
                  </a:r>
                </a:p>
              </p:txBody>
            </p:sp>
          </p:grpSp>
        </p:grpSp>
        <p:grpSp>
          <p:nvGrpSpPr>
            <p:cNvPr id="298" name="Group 154"/>
            <p:cNvGrpSpPr>
              <a:grpSpLocks/>
            </p:cNvGrpSpPr>
            <p:nvPr/>
          </p:nvGrpSpPr>
          <p:grpSpPr bwMode="auto">
            <a:xfrm>
              <a:off x="3942475" y="2459037"/>
              <a:ext cx="1365250" cy="1233488"/>
              <a:chOff x="2500" y="2164"/>
              <a:chExt cx="860" cy="777"/>
            </a:xfrm>
          </p:grpSpPr>
          <p:sp>
            <p:nvSpPr>
              <p:cNvPr id="299" name="Rectangle 130"/>
              <p:cNvSpPr>
                <a:spLocks noChangeArrowheads="1"/>
              </p:cNvSpPr>
              <p:nvPr/>
            </p:nvSpPr>
            <p:spPr bwMode="auto">
              <a:xfrm>
                <a:off x="2500" y="2164"/>
                <a:ext cx="143" cy="496"/>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00" name="Rectangle 131"/>
              <p:cNvSpPr>
                <a:spLocks noChangeArrowheads="1"/>
              </p:cNvSpPr>
              <p:nvPr/>
            </p:nvSpPr>
            <p:spPr bwMode="auto">
              <a:xfrm>
                <a:off x="2753" y="2164"/>
                <a:ext cx="392" cy="352"/>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01" name="Rectangle 132"/>
              <p:cNvSpPr>
                <a:spLocks noChangeArrowheads="1"/>
              </p:cNvSpPr>
              <p:nvPr/>
            </p:nvSpPr>
            <p:spPr bwMode="auto">
              <a:xfrm>
                <a:off x="2784" y="2196"/>
                <a:ext cx="328" cy="289"/>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02" name="AutoShape 133"/>
              <p:cNvSpPr>
                <a:spLocks noChangeArrowheads="1"/>
              </p:cNvSpPr>
              <p:nvPr/>
            </p:nvSpPr>
            <p:spPr bwMode="auto">
              <a:xfrm flipV="1">
                <a:off x="2688" y="2559"/>
                <a:ext cx="520" cy="97"/>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254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03" name="Line 134"/>
              <p:cNvSpPr>
                <a:spLocks noChangeShapeType="1"/>
              </p:cNvSpPr>
              <p:nvPr/>
            </p:nvSpPr>
            <p:spPr bwMode="auto">
              <a:xfrm>
                <a:off x="2763" y="2632"/>
                <a:ext cx="386" cy="0"/>
              </a:xfrm>
              <a:prstGeom prst="line">
                <a:avLst/>
              </a:prstGeom>
              <a:noFill/>
              <a:ln w="127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04" name="Line 135"/>
              <p:cNvSpPr>
                <a:spLocks noChangeShapeType="1"/>
              </p:cNvSpPr>
              <p:nvPr/>
            </p:nvSpPr>
            <p:spPr bwMode="auto">
              <a:xfrm>
                <a:off x="2806" y="2591"/>
                <a:ext cx="285" cy="0"/>
              </a:xfrm>
              <a:prstGeom prst="line">
                <a:avLst/>
              </a:prstGeom>
              <a:noFill/>
              <a:ln w="12700">
                <a:solidFill>
                  <a:schemeClr val="bg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05" name="Rectangle 136"/>
              <p:cNvSpPr>
                <a:spLocks noChangeArrowheads="1"/>
              </p:cNvSpPr>
              <p:nvPr/>
            </p:nvSpPr>
            <p:spPr bwMode="auto">
              <a:xfrm>
                <a:off x="2517" y="2584"/>
                <a:ext cx="110" cy="54"/>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06" name="Line 137"/>
              <p:cNvSpPr>
                <a:spLocks noChangeShapeType="1"/>
              </p:cNvSpPr>
              <p:nvPr/>
            </p:nvSpPr>
            <p:spPr bwMode="auto">
              <a:xfrm>
                <a:off x="2520" y="2501"/>
                <a:ext cx="1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07" name="Line 138"/>
              <p:cNvSpPr>
                <a:spLocks noChangeShapeType="1"/>
              </p:cNvSpPr>
              <p:nvPr/>
            </p:nvSpPr>
            <p:spPr bwMode="auto">
              <a:xfrm>
                <a:off x="2520" y="2469"/>
                <a:ext cx="1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08" name="Line 139"/>
              <p:cNvSpPr>
                <a:spLocks noChangeShapeType="1"/>
              </p:cNvSpPr>
              <p:nvPr/>
            </p:nvSpPr>
            <p:spPr bwMode="auto">
              <a:xfrm>
                <a:off x="2520" y="2439"/>
                <a:ext cx="1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09" name="Line 140"/>
              <p:cNvSpPr>
                <a:spLocks noChangeShapeType="1"/>
              </p:cNvSpPr>
              <p:nvPr/>
            </p:nvSpPr>
            <p:spPr bwMode="auto">
              <a:xfrm>
                <a:off x="2520" y="2407"/>
                <a:ext cx="111"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10" name="Rectangle 141"/>
              <p:cNvSpPr>
                <a:spLocks noChangeArrowheads="1"/>
              </p:cNvSpPr>
              <p:nvPr/>
            </p:nvSpPr>
            <p:spPr bwMode="auto">
              <a:xfrm>
                <a:off x="2524" y="2185"/>
                <a:ext cx="28" cy="186"/>
              </a:xfrm>
              <a:prstGeom prst="rect">
                <a:avLst/>
              </a:prstGeom>
              <a:solidFill>
                <a:schemeClr val="bg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11" name="Line 142"/>
              <p:cNvSpPr>
                <a:spLocks noChangeShapeType="1"/>
              </p:cNvSpPr>
              <p:nvPr/>
            </p:nvSpPr>
            <p:spPr bwMode="auto">
              <a:xfrm>
                <a:off x="2539" y="2200"/>
                <a:ext cx="0" cy="123"/>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12" name="Rectangle 143"/>
              <p:cNvSpPr>
                <a:spLocks noChangeArrowheads="1"/>
              </p:cNvSpPr>
              <p:nvPr/>
            </p:nvSpPr>
            <p:spPr bwMode="auto">
              <a:xfrm>
                <a:off x="2533" y="2359"/>
                <a:ext cx="14" cy="16"/>
              </a:xfrm>
              <a:prstGeom prst="rect">
                <a:avLst/>
              </a:prstGeom>
              <a:solidFill>
                <a:schemeClr val="tx1"/>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13" name="Oval 144"/>
              <p:cNvSpPr>
                <a:spLocks noChangeArrowheads="1"/>
              </p:cNvSpPr>
              <p:nvPr/>
            </p:nvSpPr>
            <p:spPr bwMode="auto">
              <a:xfrm>
                <a:off x="3271" y="2565"/>
                <a:ext cx="85" cy="63"/>
              </a:xfrm>
              <a:prstGeom prst="ellipse">
                <a:avLst/>
              </a:prstGeom>
              <a:solidFill>
                <a:schemeClr val="tx1"/>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14" name="Line 145"/>
              <p:cNvSpPr>
                <a:spLocks noChangeShapeType="1"/>
              </p:cNvSpPr>
              <p:nvPr/>
            </p:nvSpPr>
            <p:spPr bwMode="auto">
              <a:xfrm>
                <a:off x="3267" y="2591"/>
                <a:ext cx="93" cy="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15" name="Rectangle 146"/>
              <p:cNvSpPr>
                <a:spLocks noChangeArrowheads="1"/>
              </p:cNvSpPr>
              <p:nvPr/>
            </p:nvSpPr>
            <p:spPr bwMode="auto">
              <a:xfrm>
                <a:off x="3271" y="2607"/>
                <a:ext cx="85" cy="42"/>
              </a:xfrm>
              <a:prstGeom prst="rect">
                <a:avLst/>
              </a:prstGeom>
              <a:solidFill>
                <a:schemeClr val="bg1"/>
              </a:solidFill>
              <a:ln w="12700">
                <a:solidFill>
                  <a:schemeClr val="bg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2400"/>
              </a:p>
            </p:txBody>
          </p:sp>
          <p:sp>
            <p:nvSpPr>
              <p:cNvPr id="316" name="Line 147"/>
              <p:cNvSpPr>
                <a:spLocks noChangeShapeType="1"/>
              </p:cNvSpPr>
              <p:nvPr/>
            </p:nvSpPr>
            <p:spPr bwMode="auto">
              <a:xfrm flipH="1" flipV="1">
                <a:off x="3242" y="2561"/>
                <a:ext cx="17" cy="19"/>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17" name="Line 148"/>
              <p:cNvSpPr>
                <a:spLocks noChangeShapeType="1"/>
              </p:cNvSpPr>
              <p:nvPr/>
            </p:nvSpPr>
            <p:spPr bwMode="auto">
              <a:xfrm flipH="1">
                <a:off x="3207" y="2561"/>
                <a:ext cx="35" cy="4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18" name="Line 149"/>
              <p:cNvSpPr>
                <a:spLocks noChangeShapeType="1"/>
              </p:cNvSpPr>
              <p:nvPr/>
            </p:nvSpPr>
            <p:spPr bwMode="auto">
              <a:xfrm flipH="1" flipV="1">
                <a:off x="3175" y="2561"/>
                <a:ext cx="32" cy="42"/>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19" name="Line 150"/>
              <p:cNvSpPr>
                <a:spLocks noChangeShapeType="1"/>
              </p:cNvSpPr>
              <p:nvPr/>
            </p:nvSpPr>
            <p:spPr bwMode="auto">
              <a:xfrm flipH="1">
                <a:off x="3158" y="2561"/>
                <a:ext cx="17" cy="19"/>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0" name="Line 151"/>
              <p:cNvSpPr>
                <a:spLocks noChangeShapeType="1"/>
              </p:cNvSpPr>
              <p:nvPr/>
            </p:nvSpPr>
            <p:spPr bwMode="auto">
              <a:xfrm>
                <a:off x="3259" y="2580"/>
                <a:ext cx="33"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1" name="Line 152"/>
              <p:cNvSpPr>
                <a:spLocks noChangeShapeType="1"/>
              </p:cNvSpPr>
              <p:nvPr/>
            </p:nvSpPr>
            <p:spPr bwMode="auto">
              <a:xfrm flipH="1">
                <a:off x="3116" y="2580"/>
                <a:ext cx="42" cy="0"/>
              </a:xfrm>
              <a:prstGeom prst="line">
                <a:avLst/>
              </a:prstGeom>
              <a:noFill/>
              <a:ln w="254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2" name="Rectangle 153"/>
              <p:cNvSpPr>
                <a:spLocks noChangeArrowheads="1"/>
              </p:cNvSpPr>
              <p:nvPr/>
            </p:nvSpPr>
            <p:spPr bwMode="auto">
              <a:xfrm>
                <a:off x="2509" y="2710"/>
                <a:ext cx="83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2400" i="1"/>
                  <a:t>Workstation</a:t>
                </a:r>
              </a:p>
            </p:txBody>
          </p:sp>
        </p:grpSp>
        <p:sp>
          <p:nvSpPr>
            <p:cNvPr id="323" name="Line 155"/>
            <p:cNvSpPr>
              <a:spLocks noChangeShapeType="1"/>
            </p:cNvSpPr>
            <p:nvPr/>
          </p:nvSpPr>
          <p:spPr bwMode="auto">
            <a:xfrm flipV="1">
              <a:off x="2259725" y="1462087"/>
              <a:ext cx="4191000" cy="76200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4" name="Line 156"/>
            <p:cNvSpPr>
              <a:spLocks noChangeShapeType="1"/>
            </p:cNvSpPr>
            <p:nvPr/>
          </p:nvSpPr>
          <p:spPr bwMode="auto">
            <a:xfrm flipV="1">
              <a:off x="5307725" y="1843087"/>
              <a:ext cx="1143000" cy="76200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5" name="Line 157"/>
            <p:cNvSpPr>
              <a:spLocks noChangeShapeType="1"/>
            </p:cNvSpPr>
            <p:nvPr/>
          </p:nvSpPr>
          <p:spPr bwMode="auto">
            <a:xfrm>
              <a:off x="5307725" y="2757487"/>
              <a:ext cx="1219200" cy="685800"/>
            </a:xfrm>
            <a:prstGeom prst="line">
              <a:avLst/>
            </a:prstGeom>
            <a:noFill/>
            <a:ln w="254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6" name="Line 158"/>
            <p:cNvSpPr>
              <a:spLocks noChangeShapeType="1"/>
            </p:cNvSpPr>
            <p:nvPr/>
          </p:nvSpPr>
          <p:spPr bwMode="auto">
            <a:xfrm>
              <a:off x="2259725" y="3367087"/>
              <a:ext cx="4038600" cy="114300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7" name="Line 159"/>
            <p:cNvSpPr>
              <a:spLocks noChangeShapeType="1"/>
            </p:cNvSpPr>
            <p:nvPr/>
          </p:nvSpPr>
          <p:spPr bwMode="auto">
            <a:xfrm>
              <a:off x="2335925" y="2757487"/>
              <a:ext cx="1447800" cy="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28" name="Rectangle 160"/>
            <p:cNvSpPr>
              <a:spLocks noChangeArrowheads="1"/>
            </p:cNvSpPr>
            <p:nvPr/>
          </p:nvSpPr>
          <p:spPr bwMode="auto">
            <a:xfrm>
              <a:off x="2778838" y="2424112"/>
              <a:ext cx="575881"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Store</a:t>
              </a:r>
            </a:p>
          </p:txBody>
        </p:sp>
        <p:sp>
          <p:nvSpPr>
            <p:cNvPr id="329" name="Rectangle 161"/>
            <p:cNvSpPr>
              <a:spLocks noChangeArrowheads="1"/>
            </p:cNvSpPr>
            <p:nvPr/>
          </p:nvSpPr>
          <p:spPr bwMode="auto">
            <a:xfrm>
              <a:off x="4760038" y="3795712"/>
              <a:ext cx="575881"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Store</a:t>
              </a:r>
            </a:p>
          </p:txBody>
        </p:sp>
        <p:sp>
          <p:nvSpPr>
            <p:cNvPr id="330" name="Rectangle 162"/>
            <p:cNvSpPr>
              <a:spLocks noChangeArrowheads="1"/>
            </p:cNvSpPr>
            <p:nvPr/>
          </p:nvSpPr>
          <p:spPr bwMode="auto">
            <a:xfrm>
              <a:off x="5903038" y="2805112"/>
              <a:ext cx="575881"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Store</a:t>
              </a:r>
            </a:p>
          </p:txBody>
        </p:sp>
        <p:sp>
          <p:nvSpPr>
            <p:cNvPr id="331" name="Rectangle 163"/>
            <p:cNvSpPr>
              <a:spLocks noChangeArrowheads="1"/>
            </p:cNvSpPr>
            <p:nvPr/>
          </p:nvSpPr>
          <p:spPr bwMode="auto">
            <a:xfrm>
              <a:off x="3617038" y="1509712"/>
              <a:ext cx="533801"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Print</a:t>
              </a:r>
            </a:p>
          </p:txBody>
        </p:sp>
        <p:sp>
          <p:nvSpPr>
            <p:cNvPr id="332" name="Rectangle 164"/>
            <p:cNvSpPr>
              <a:spLocks noChangeArrowheads="1"/>
            </p:cNvSpPr>
            <p:nvPr/>
          </p:nvSpPr>
          <p:spPr bwMode="auto">
            <a:xfrm>
              <a:off x="5903038" y="2271712"/>
              <a:ext cx="533801"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Print</a:t>
              </a:r>
            </a:p>
          </p:txBody>
        </p:sp>
        <p:sp>
          <p:nvSpPr>
            <p:cNvPr id="333" name="Line 165"/>
            <p:cNvSpPr>
              <a:spLocks noChangeShapeType="1"/>
            </p:cNvSpPr>
            <p:nvPr/>
          </p:nvSpPr>
          <p:spPr bwMode="auto">
            <a:xfrm>
              <a:off x="2259725" y="2909887"/>
              <a:ext cx="1447800" cy="0"/>
            </a:xfrm>
            <a:prstGeom prst="line">
              <a:avLst/>
            </a:prstGeom>
            <a:noFill/>
            <a:ln w="25400">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34" name="Rectangle 166"/>
            <p:cNvSpPr>
              <a:spLocks noChangeArrowheads="1"/>
            </p:cNvSpPr>
            <p:nvPr/>
          </p:nvSpPr>
          <p:spPr bwMode="auto">
            <a:xfrm>
              <a:off x="2855038" y="2957512"/>
              <a:ext cx="456857"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Q/R</a:t>
              </a:r>
            </a:p>
          </p:txBody>
        </p:sp>
        <p:sp>
          <p:nvSpPr>
            <p:cNvPr id="335" name="Line 167"/>
            <p:cNvSpPr>
              <a:spLocks noChangeShapeType="1"/>
            </p:cNvSpPr>
            <p:nvPr/>
          </p:nvSpPr>
          <p:spPr bwMode="auto">
            <a:xfrm>
              <a:off x="5307725" y="2986087"/>
              <a:ext cx="1219200" cy="68580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36" name="Rectangle 168"/>
            <p:cNvSpPr>
              <a:spLocks noChangeArrowheads="1"/>
            </p:cNvSpPr>
            <p:nvPr/>
          </p:nvSpPr>
          <p:spPr bwMode="auto">
            <a:xfrm>
              <a:off x="5445838" y="3414712"/>
              <a:ext cx="456857" cy="2744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r>
                <a:rPr lang="en-US" sz="1600" b="1">
                  <a:latin typeface="Arial" charset="0"/>
                </a:rPr>
                <a:t>Q/R</a:t>
              </a:r>
            </a:p>
          </p:txBody>
        </p:sp>
        <p:sp>
          <p:nvSpPr>
            <p:cNvPr id="337" name="Line 169"/>
            <p:cNvSpPr>
              <a:spLocks noChangeShapeType="1"/>
            </p:cNvSpPr>
            <p:nvPr/>
          </p:nvSpPr>
          <p:spPr bwMode="auto">
            <a:xfrm>
              <a:off x="2259725" y="3671887"/>
              <a:ext cx="4038600" cy="1143000"/>
            </a:xfrm>
            <a:prstGeom prst="line">
              <a:avLst/>
            </a:prstGeom>
            <a:noFill/>
            <a:ln w="254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2400"/>
            </a:p>
          </p:txBody>
        </p:sp>
        <p:sp>
          <p:nvSpPr>
            <p:cNvPr id="338" name="Rectangle 170"/>
            <p:cNvSpPr>
              <a:spLocks noChangeArrowheads="1"/>
            </p:cNvSpPr>
            <p:nvPr/>
          </p:nvSpPr>
          <p:spPr bwMode="auto">
            <a:xfrm>
              <a:off x="2239009" y="3948112"/>
              <a:ext cx="1124108" cy="459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120651" tIns="59267" rIns="120651" bIns="59267">
              <a:spAutoFit/>
            </a:bodyPr>
            <a:lstStyle/>
            <a:p>
              <a:pPr algn="ctr"/>
              <a:r>
                <a:rPr lang="en-US" sz="1600" b="1">
                  <a:latin typeface="Arial" charset="0"/>
                </a:rPr>
                <a:t>Storage</a:t>
              </a:r>
              <a:br>
                <a:rPr lang="en-US" sz="1600" b="1">
                  <a:latin typeface="Arial" charset="0"/>
                </a:rPr>
              </a:br>
              <a:r>
                <a:rPr lang="en-US" sz="1600" b="1">
                  <a:latin typeface="Arial" charset="0"/>
                </a:rPr>
                <a:t>Commitment</a:t>
              </a:r>
            </a:p>
          </p:txBody>
        </p:sp>
      </p:grpSp>
    </p:spTree>
    <p:extLst>
      <p:ext uri="{BB962C8B-B14F-4D97-AF65-F5344CB8AC3E}">
        <p14:creationId xmlns:p14="http://schemas.microsoft.com/office/powerpoint/2010/main" val="28700985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DCA0D4B3-FFAB-2541-AB10-3E4CFC698FAB}"/>
              </a:ext>
            </a:extLst>
          </p:cNvPr>
          <p:cNvSpPr>
            <a:spLocks noGrp="1" noChangeArrowheads="1"/>
          </p:cNvSpPr>
          <p:nvPr>
            <p:ph type="title"/>
          </p:nvPr>
        </p:nvSpPr>
        <p:spPr>
          <a:xfrm>
            <a:off x="2209800" y="457201"/>
            <a:ext cx="7772400" cy="798513"/>
          </a:xfrm>
        </p:spPr>
        <p:txBody>
          <a:bodyPr/>
          <a:lstStyle/>
          <a:p>
            <a:pPr algn="ctr"/>
            <a:r>
              <a:rPr lang="en-US" altLang="en-US" dirty="0"/>
              <a:t>DICOM Network and Media</a:t>
            </a:r>
          </a:p>
        </p:txBody>
      </p:sp>
      <p:grpSp>
        <p:nvGrpSpPr>
          <p:cNvPr id="2" name="Group 1">
            <a:extLst>
              <a:ext uri="{FF2B5EF4-FFF2-40B4-BE49-F238E27FC236}">
                <a16:creationId xmlns:a16="http://schemas.microsoft.com/office/drawing/2014/main" id="{FAFD0817-E626-1547-A7C0-60EDDE2E016A}"/>
              </a:ext>
            </a:extLst>
          </p:cNvPr>
          <p:cNvGrpSpPr/>
          <p:nvPr/>
        </p:nvGrpSpPr>
        <p:grpSpPr>
          <a:xfrm>
            <a:off x="564498" y="2097741"/>
            <a:ext cx="11306892" cy="3889034"/>
            <a:chOff x="1976439" y="2954339"/>
            <a:chExt cx="8151811" cy="2803836"/>
          </a:xfrm>
        </p:grpSpPr>
        <p:grpSp>
          <p:nvGrpSpPr>
            <p:cNvPr id="115715" name="Group 3">
              <a:extLst>
                <a:ext uri="{FF2B5EF4-FFF2-40B4-BE49-F238E27FC236}">
                  <a16:creationId xmlns:a16="http://schemas.microsoft.com/office/drawing/2014/main" id="{3F158074-8C2B-DD45-B6CF-3EDAB7B9E575}"/>
                </a:ext>
              </a:extLst>
            </p:cNvPr>
            <p:cNvGrpSpPr>
              <a:grpSpLocks/>
            </p:cNvGrpSpPr>
            <p:nvPr/>
          </p:nvGrpSpPr>
          <p:grpSpPr bwMode="auto">
            <a:xfrm>
              <a:off x="2063751" y="2954339"/>
              <a:ext cx="1216025" cy="1392238"/>
              <a:chOff x="340" y="1861"/>
              <a:chExt cx="766" cy="877"/>
            </a:xfrm>
          </p:grpSpPr>
          <p:sp>
            <p:nvSpPr>
              <p:cNvPr id="115716" name="Rectangle 4">
                <a:extLst>
                  <a:ext uri="{FF2B5EF4-FFF2-40B4-BE49-F238E27FC236}">
                    <a16:creationId xmlns:a16="http://schemas.microsoft.com/office/drawing/2014/main" id="{89332718-7F66-404C-8182-3E02406C1F14}"/>
                  </a:ext>
                </a:extLst>
              </p:cNvPr>
              <p:cNvSpPr>
                <a:spLocks noChangeArrowheads="1"/>
              </p:cNvSpPr>
              <p:nvPr/>
            </p:nvSpPr>
            <p:spPr bwMode="auto">
              <a:xfrm>
                <a:off x="361" y="2453"/>
                <a:ext cx="143" cy="59"/>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5717" name="Group 5">
                <a:extLst>
                  <a:ext uri="{FF2B5EF4-FFF2-40B4-BE49-F238E27FC236}">
                    <a16:creationId xmlns:a16="http://schemas.microsoft.com/office/drawing/2014/main" id="{46250AE0-47CA-9F42-9008-D1CA7CF885FD}"/>
                  </a:ext>
                </a:extLst>
              </p:cNvPr>
              <p:cNvGrpSpPr>
                <a:grpSpLocks/>
              </p:cNvGrpSpPr>
              <p:nvPr/>
            </p:nvGrpSpPr>
            <p:grpSpPr bwMode="auto">
              <a:xfrm>
                <a:off x="340" y="1861"/>
                <a:ext cx="766" cy="877"/>
                <a:chOff x="340" y="1861"/>
                <a:chExt cx="766" cy="877"/>
              </a:xfrm>
            </p:grpSpPr>
            <p:grpSp>
              <p:nvGrpSpPr>
                <p:cNvPr id="115718" name="Group 6">
                  <a:extLst>
                    <a:ext uri="{FF2B5EF4-FFF2-40B4-BE49-F238E27FC236}">
                      <a16:creationId xmlns:a16="http://schemas.microsoft.com/office/drawing/2014/main" id="{87A825A1-0B1D-7448-B9D3-D5B2430F9CBF}"/>
                    </a:ext>
                  </a:extLst>
                </p:cNvPr>
                <p:cNvGrpSpPr>
                  <a:grpSpLocks/>
                </p:cNvGrpSpPr>
                <p:nvPr/>
              </p:nvGrpSpPr>
              <p:grpSpPr bwMode="auto">
                <a:xfrm>
                  <a:off x="340" y="1861"/>
                  <a:ext cx="766" cy="645"/>
                  <a:chOff x="340" y="1861"/>
                  <a:chExt cx="766" cy="645"/>
                </a:xfrm>
              </p:grpSpPr>
              <p:grpSp>
                <p:nvGrpSpPr>
                  <p:cNvPr id="115719" name="Group 7">
                    <a:extLst>
                      <a:ext uri="{FF2B5EF4-FFF2-40B4-BE49-F238E27FC236}">
                        <a16:creationId xmlns:a16="http://schemas.microsoft.com/office/drawing/2014/main" id="{E571C087-72B0-744B-A8FC-FD61F5C5799E}"/>
                      </a:ext>
                    </a:extLst>
                  </p:cNvPr>
                  <p:cNvGrpSpPr>
                    <a:grpSpLocks/>
                  </p:cNvGrpSpPr>
                  <p:nvPr/>
                </p:nvGrpSpPr>
                <p:grpSpPr bwMode="auto">
                  <a:xfrm>
                    <a:off x="824" y="1861"/>
                    <a:ext cx="282" cy="644"/>
                    <a:chOff x="824" y="1861"/>
                    <a:chExt cx="282" cy="644"/>
                  </a:xfrm>
                </p:grpSpPr>
                <p:sp>
                  <p:nvSpPr>
                    <p:cNvPr id="115720" name="Rectangle 8">
                      <a:extLst>
                        <a:ext uri="{FF2B5EF4-FFF2-40B4-BE49-F238E27FC236}">
                          <a16:creationId xmlns:a16="http://schemas.microsoft.com/office/drawing/2014/main" id="{51FC9F7C-CA93-634B-8C7A-B6DD73DE819D}"/>
                        </a:ext>
                      </a:extLst>
                    </p:cNvPr>
                    <p:cNvSpPr>
                      <a:spLocks noChangeArrowheads="1"/>
                    </p:cNvSpPr>
                    <p:nvPr/>
                  </p:nvSpPr>
                  <p:spPr bwMode="auto">
                    <a:xfrm>
                      <a:off x="842" y="1865"/>
                      <a:ext cx="264" cy="611"/>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1" name="Rectangle 9">
                      <a:extLst>
                        <a:ext uri="{FF2B5EF4-FFF2-40B4-BE49-F238E27FC236}">
                          <a16:creationId xmlns:a16="http://schemas.microsoft.com/office/drawing/2014/main" id="{80048D79-9969-4F49-953E-87279226AFC3}"/>
                        </a:ext>
                      </a:extLst>
                    </p:cNvPr>
                    <p:cNvSpPr>
                      <a:spLocks noChangeArrowheads="1"/>
                    </p:cNvSpPr>
                    <p:nvPr/>
                  </p:nvSpPr>
                  <p:spPr bwMode="auto">
                    <a:xfrm>
                      <a:off x="849" y="2484"/>
                      <a:ext cx="249" cy="21"/>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2" name="AutoShape 10">
                      <a:extLst>
                        <a:ext uri="{FF2B5EF4-FFF2-40B4-BE49-F238E27FC236}">
                          <a16:creationId xmlns:a16="http://schemas.microsoft.com/office/drawing/2014/main" id="{094AB142-B4D2-674C-B413-5A97BFF238D0}"/>
                        </a:ext>
                      </a:extLst>
                    </p:cNvPr>
                    <p:cNvSpPr>
                      <a:spLocks noChangeArrowheads="1"/>
                    </p:cNvSpPr>
                    <p:nvPr/>
                  </p:nvSpPr>
                  <p:spPr bwMode="auto">
                    <a:xfrm rot="-5400000" flipH="1" flipV="1">
                      <a:off x="589" y="2164"/>
                      <a:ext cx="482" cy="12"/>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3" name="Line 11">
                      <a:extLst>
                        <a:ext uri="{FF2B5EF4-FFF2-40B4-BE49-F238E27FC236}">
                          <a16:creationId xmlns:a16="http://schemas.microsoft.com/office/drawing/2014/main" id="{8A401B9E-5CF2-C241-A261-2D09670CF797}"/>
                        </a:ext>
                      </a:extLst>
                    </p:cNvPr>
                    <p:cNvSpPr>
                      <a:spLocks noChangeShapeType="1"/>
                    </p:cNvSpPr>
                    <p:nvPr/>
                  </p:nvSpPr>
                  <p:spPr bwMode="auto">
                    <a:xfrm flipV="1">
                      <a:off x="839" y="1861"/>
                      <a:ext cx="0" cy="61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4" name="Line 12">
                      <a:extLst>
                        <a:ext uri="{FF2B5EF4-FFF2-40B4-BE49-F238E27FC236}">
                          <a16:creationId xmlns:a16="http://schemas.microsoft.com/office/drawing/2014/main" id="{34D5EE38-7990-3941-BBBC-6C2E7ADFBD35}"/>
                        </a:ext>
                      </a:extLst>
                    </p:cNvPr>
                    <p:cNvSpPr>
                      <a:spLocks noChangeShapeType="1"/>
                    </p:cNvSpPr>
                    <p:nvPr/>
                  </p:nvSpPr>
                  <p:spPr bwMode="auto">
                    <a:xfrm flipH="1">
                      <a:off x="839" y="1862"/>
                      <a:ext cx="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5" name="Line 13">
                      <a:extLst>
                        <a:ext uri="{FF2B5EF4-FFF2-40B4-BE49-F238E27FC236}">
                          <a16:creationId xmlns:a16="http://schemas.microsoft.com/office/drawing/2014/main" id="{4B802785-C7C3-D04A-9F91-7B1D32210481}"/>
                        </a:ext>
                      </a:extLst>
                    </p:cNvPr>
                    <p:cNvSpPr>
                      <a:spLocks noChangeShapeType="1"/>
                    </p:cNvSpPr>
                    <p:nvPr/>
                  </p:nvSpPr>
                  <p:spPr bwMode="auto">
                    <a:xfrm>
                      <a:off x="844" y="2474"/>
                      <a:ext cx="261"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5726" name="Group 14">
                    <a:extLst>
                      <a:ext uri="{FF2B5EF4-FFF2-40B4-BE49-F238E27FC236}">
                        <a16:creationId xmlns:a16="http://schemas.microsoft.com/office/drawing/2014/main" id="{88709508-7083-764B-B5FF-6833A62F07CB}"/>
                      </a:ext>
                    </a:extLst>
                  </p:cNvPr>
                  <p:cNvGrpSpPr>
                    <a:grpSpLocks/>
                  </p:cNvGrpSpPr>
                  <p:nvPr/>
                </p:nvGrpSpPr>
                <p:grpSpPr bwMode="auto">
                  <a:xfrm>
                    <a:off x="340" y="2252"/>
                    <a:ext cx="459" cy="254"/>
                    <a:chOff x="340" y="2252"/>
                    <a:chExt cx="459" cy="254"/>
                  </a:xfrm>
                </p:grpSpPr>
                <p:sp>
                  <p:nvSpPr>
                    <p:cNvPr id="115727" name="AutoShape 15">
                      <a:extLst>
                        <a:ext uri="{FF2B5EF4-FFF2-40B4-BE49-F238E27FC236}">
                          <a16:creationId xmlns:a16="http://schemas.microsoft.com/office/drawing/2014/main" id="{24DAE5C5-A761-6241-99B4-97496C535956}"/>
                        </a:ext>
                      </a:extLst>
                    </p:cNvPr>
                    <p:cNvSpPr>
                      <a:spLocks noChangeArrowheads="1"/>
                    </p:cNvSpPr>
                    <p:nvPr/>
                  </p:nvSpPr>
                  <p:spPr bwMode="auto">
                    <a:xfrm>
                      <a:off x="340" y="2252"/>
                      <a:ext cx="446" cy="24"/>
                    </a:xfrm>
                    <a:prstGeom prst="roundRect">
                      <a:avLst>
                        <a:gd name="adj" fmla="val 12495"/>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8" name="AutoShape 16">
                      <a:extLst>
                        <a:ext uri="{FF2B5EF4-FFF2-40B4-BE49-F238E27FC236}">
                          <a16:creationId xmlns:a16="http://schemas.microsoft.com/office/drawing/2014/main" id="{0C1FA9E0-2940-9049-8A9F-4029A8A3C291}"/>
                        </a:ext>
                      </a:extLst>
                    </p:cNvPr>
                    <p:cNvSpPr>
                      <a:spLocks noChangeArrowheads="1"/>
                    </p:cNvSpPr>
                    <p:nvPr/>
                  </p:nvSpPr>
                  <p:spPr bwMode="auto">
                    <a:xfrm flipH="1">
                      <a:off x="412" y="2478"/>
                      <a:ext cx="382" cy="23"/>
                    </a:xfrm>
                    <a:prstGeom prst="parallelogram">
                      <a:avLst>
                        <a:gd name="adj" fmla="val 415140"/>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29" name="AutoShape 17">
                      <a:extLst>
                        <a:ext uri="{FF2B5EF4-FFF2-40B4-BE49-F238E27FC236}">
                          <a16:creationId xmlns:a16="http://schemas.microsoft.com/office/drawing/2014/main" id="{36D3F92A-B7E4-424B-A362-C3EB325D5123}"/>
                        </a:ext>
                      </a:extLst>
                    </p:cNvPr>
                    <p:cNvSpPr>
                      <a:spLocks noChangeArrowheads="1"/>
                    </p:cNvSpPr>
                    <p:nvPr/>
                  </p:nvSpPr>
                  <p:spPr bwMode="auto">
                    <a:xfrm flipH="1">
                      <a:off x="710" y="2478"/>
                      <a:ext cx="84" cy="23"/>
                    </a:xfrm>
                    <a:prstGeom prst="parallelogram">
                      <a:avLst>
                        <a:gd name="adj" fmla="val 91287"/>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0" name="Freeform 18">
                      <a:extLst>
                        <a:ext uri="{FF2B5EF4-FFF2-40B4-BE49-F238E27FC236}">
                          <a16:creationId xmlns:a16="http://schemas.microsoft.com/office/drawing/2014/main" id="{F5F6C385-20B8-AA45-802B-82392D2BB3E5}"/>
                        </a:ext>
                      </a:extLst>
                    </p:cNvPr>
                    <p:cNvSpPr>
                      <a:spLocks/>
                    </p:cNvSpPr>
                    <p:nvPr/>
                  </p:nvSpPr>
                  <p:spPr bwMode="auto">
                    <a:xfrm>
                      <a:off x="583" y="2299"/>
                      <a:ext cx="205" cy="202"/>
                    </a:xfrm>
                    <a:custGeom>
                      <a:avLst/>
                      <a:gdLst>
                        <a:gd name="T0" fmla="*/ 177 w 205"/>
                        <a:gd name="T1" fmla="*/ 201 h 202"/>
                        <a:gd name="T2" fmla="*/ 187 w 205"/>
                        <a:gd name="T3" fmla="*/ 198 h 202"/>
                        <a:gd name="T4" fmla="*/ 192 w 205"/>
                        <a:gd name="T5" fmla="*/ 198 h 202"/>
                        <a:gd name="T6" fmla="*/ 196 w 205"/>
                        <a:gd name="T7" fmla="*/ 196 h 202"/>
                        <a:gd name="T8" fmla="*/ 199 w 205"/>
                        <a:gd name="T9" fmla="*/ 195 h 202"/>
                        <a:gd name="T10" fmla="*/ 201 w 205"/>
                        <a:gd name="T11" fmla="*/ 191 h 202"/>
                        <a:gd name="T12" fmla="*/ 48 w 205"/>
                        <a:gd name="T13" fmla="*/ 0 h 202"/>
                        <a:gd name="T14" fmla="*/ 51 w 205"/>
                        <a:gd name="T15" fmla="*/ 1 h 202"/>
                        <a:gd name="T16" fmla="*/ 0 w 205"/>
                        <a:gd name="T17" fmla="*/ 0 h 202"/>
                        <a:gd name="T18" fmla="*/ 172 w 205"/>
                        <a:gd name="T19" fmla="*/ 201 h 202"/>
                        <a:gd name="T20" fmla="*/ 204 w 205"/>
                        <a:gd name="T21" fmla="*/ 19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5" h="202">
                          <a:moveTo>
                            <a:pt x="177" y="201"/>
                          </a:moveTo>
                          <a:lnTo>
                            <a:pt x="187" y="198"/>
                          </a:lnTo>
                          <a:lnTo>
                            <a:pt x="192" y="198"/>
                          </a:lnTo>
                          <a:lnTo>
                            <a:pt x="196" y="196"/>
                          </a:lnTo>
                          <a:lnTo>
                            <a:pt x="199" y="195"/>
                          </a:lnTo>
                          <a:lnTo>
                            <a:pt x="201" y="191"/>
                          </a:lnTo>
                          <a:lnTo>
                            <a:pt x="48" y="0"/>
                          </a:lnTo>
                          <a:lnTo>
                            <a:pt x="51" y="1"/>
                          </a:lnTo>
                          <a:lnTo>
                            <a:pt x="0" y="0"/>
                          </a:lnTo>
                          <a:lnTo>
                            <a:pt x="172" y="201"/>
                          </a:lnTo>
                          <a:lnTo>
                            <a:pt x="204" y="194"/>
                          </a:lnTo>
                        </a:path>
                      </a:pathLst>
                    </a:custGeom>
                    <a:solidFill>
                      <a:schemeClr val="tx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31" name="Rectangle 19">
                      <a:extLst>
                        <a:ext uri="{FF2B5EF4-FFF2-40B4-BE49-F238E27FC236}">
                          <a16:creationId xmlns:a16="http://schemas.microsoft.com/office/drawing/2014/main" id="{A0716A8C-C9B6-A048-BF1E-186A5E15DAEF}"/>
                        </a:ext>
                      </a:extLst>
                    </p:cNvPr>
                    <p:cNvSpPr>
                      <a:spLocks noChangeArrowheads="1"/>
                    </p:cNvSpPr>
                    <p:nvPr/>
                  </p:nvSpPr>
                  <p:spPr bwMode="auto">
                    <a:xfrm>
                      <a:off x="682" y="2478"/>
                      <a:ext cx="34" cy="1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2" name="Freeform 20">
                      <a:extLst>
                        <a:ext uri="{FF2B5EF4-FFF2-40B4-BE49-F238E27FC236}">
                          <a16:creationId xmlns:a16="http://schemas.microsoft.com/office/drawing/2014/main" id="{27393EE5-FBCC-D64E-AB75-B8CBB3BA48DD}"/>
                        </a:ext>
                      </a:extLst>
                    </p:cNvPr>
                    <p:cNvSpPr>
                      <a:spLocks/>
                    </p:cNvSpPr>
                    <p:nvPr/>
                  </p:nvSpPr>
                  <p:spPr bwMode="auto">
                    <a:xfrm>
                      <a:off x="755" y="2474"/>
                      <a:ext cx="44" cy="32"/>
                    </a:xfrm>
                    <a:custGeom>
                      <a:avLst/>
                      <a:gdLst>
                        <a:gd name="T0" fmla="*/ 0 w 44"/>
                        <a:gd name="T1" fmla="*/ 2 h 32"/>
                        <a:gd name="T2" fmla="*/ 1 w 44"/>
                        <a:gd name="T3" fmla="*/ 0 h 32"/>
                        <a:gd name="T4" fmla="*/ 3 w 44"/>
                        <a:gd name="T5" fmla="*/ 0 h 32"/>
                        <a:gd name="T6" fmla="*/ 4 w 44"/>
                        <a:gd name="T7" fmla="*/ 1 h 32"/>
                        <a:gd name="T8" fmla="*/ 5 w 44"/>
                        <a:gd name="T9" fmla="*/ 1 h 32"/>
                        <a:gd name="T10" fmla="*/ 7 w 44"/>
                        <a:gd name="T11" fmla="*/ 1 h 32"/>
                        <a:gd name="T12" fmla="*/ 8 w 44"/>
                        <a:gd name="T13" fmla="*/ 2 h 32"/>
                        <a:gd name="T14" fmla="*/ 8 w 44"/>
                        <a:gd name="T15" fmla="*/ 2 h 32"/>
                        <a:gd name="T16" fmla="*/ 9 w 44"/>
                        <a:gd name="T17" fmla="*/ 3 h 32"/>
                        <a:gd name="T18" fmla="*/ 10 w 44"/>
                        <a:gd name="T19" fmla="*/ 3 h 32"/>
                        <a:gd name="T20" fmla="*/ 11 w 44"/>
                        <a:gd name="T21" fmla="*/ 3 h 32"/>
                        <a:gd name="T22" fmla="*/ 11 w 44"/>
                        <a:gd name="T23" fmla="*/ 3 h 32"/>
                        <a:gd name="T24" fmla="*/ 12 w 44"/>
                        <a:gd name="T25" fmla="*/ 2 h 32"/>
                        <a:gd name="T26" fmla="*/ 13 w 44"/>
                        <a:gd name="T27" fmla="*/ 2 h 32"/>
                        <a:gd name="T28" fmla="*/ 13 w 44"/>
                        <a:gd name="T29" fmla="*/ 2 h 32"/>
                        <a:gd name="T30" fmla="*/ 14 w 44"/>
                        <a:gd name="T31" fmla="*/ 2 h 32"/>
                        <a:gd name="T32" fmla="*/ 15 w 44"/>
                        <a:gd name="T33" fmla="*/ 2 h 32"/>
                        <a:gd name="T34" fmla="*/ 16 w 44"/>
                        <a:gd name="T35" fmla="*/ 3 h 32"/>
                        <a:gd name="T36" fmla="*/ 36 w 44"/>
                        <a:gd name="T37" fmla="*/ 31 h 32"/>
                        <a:gd name="T38" fmla="*/ 43 w 44"/>
                        <a:gd name="T39" fmla="*/ 31 h 32"/>
                        <a:gd name="T40" fmla="*/ 22 w 44"/>
                        <a:gd name="T41" fmla="*/ 2 h 32"/>
                        <a:gd name="T42" fmla="*/ 14 w 44"/>
                        <a:gd name="T43"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2">
                          <a:moveTo>
                            <a:pt x="0" y="2"/>
                          </a:moveTo>
                          <a:lnTo>
                            <a:pt x="1" y="0"/>
                          </a:lnTo>
                          <a:lnTo>
                            <a:pt x="3" y="0"/>
                          </a:lnTo>
                          <a:lnTo>
                            <a:pt x="4" y="1"/>
                          </a:lnTo>
                          <a:lnTo>
                            <a:pt x="5" y="1"/>
                          </a:lnTo>
                          <a:lnTo>
                            <a:pt x="7" y="1"/>
                          </a:lnTo>
                          <a:lnTo>
                            <a:pt x="8" y="2"/>
                          </a:lnTo>
                          <a:lnTo>
                            <a:pt x="8" y="2"/>
                          </a:lnTo>
                          <a:lnTo>
                            <a:pt x="9" y="3"/>
                          </a:lnTo>
                          <a:lnTo>
                            <a:pt x="10" y="3"/>
                          </a:lnTo>
                          <a:lnTo>
                            <a:pt x="11" y="3"/>
                          </a:lnTo>
                          <a:lnTo>
                            <a:pt x="11" y="3"/>
                          </a:lnTo>
                          <a:lnTo>
                            <a:pt x="12" y="2"/>
                          </a:lnTo>
                          <a:lnTo>
                            <a:pt x="13" y="2"/>
                          </a:lnTo>
                          <a:lnTo>
                            <a:pt x="13" y="2"/>
                          </a:lnTo>
                          <a:lnTo>
                            <a:pt x="14" y="2"/>
                          </a:lnTo>
                          <a:lnTo>
                            <a:pt x="15" y="2"/>
                          </a:lnTo>
                          <a:lnTo>
                            <a:pt x="16" y="3"/>
                          </a:lnTo>
                          <a:lnTo>
                            <a:pt x="36" y="31"/>
                          </a:lnTo>
                          <a:lnTo>
                            <a:pt x="43" y="31"/>
                          </a:lnTo>
                          <a:lnTo>
                            <a:pt x="22" y="2"/>
                          </a:lnTo>
                          <a:lnTo>
                            <a:pt x="14" y="2"/>
                          </a:lnTo>
                        </a:path>
                      </a:pathLst>
                    </a:custGeom>
                    <a:solidFill>
                      <a:schemeClr val="bg1"/>
                    </a:solidFill>
                    <a:ln w="12700" cap="rnd"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5733" name="Line 21">
                      <a:extLst>
                        <a:ext uri="{FF2B5EF4-FFF2-40B4-BE49-F238E27FC236}">
                          <a16:creationId xmlns:a16="http://schemas.microsoft.com/office/drawing/2014/main" id="{68207E78-9724-3E4F-85AD-C08D6D0C3E10}"/>
                        </a:ext>
                      </a:extLst>
                    </p:cNvPr>
                    <p:cNvSpPr>
                      <a:spLocks noChangeShapeType="1"/>
                    </p:cNvSpPr>
                    <p:nvPr/>
                  </p:nvSpPr>
                  <p:spPr bwMode="auto">
                    <a:xfrm>
                      <a:off x="773" y="2478"/>
                      <a:ext cx="13" cy="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4" name="Line 22">
                      <a:extLst>
                        <a:ext uri="{FF2B5EF4-FFF2-40B4-BE49-F238E27FC236}">
                          <a16:creationId xmlns:a16="http://schemas.microsoft.com/office/drawing/2014/main" id="{B1D31AC1-AD92-0C4D-9E62-F60192FFB405}"/>
                        </a:ext>
                      </a:extLst>
                    </p:cNvPr>
                    <p:cNvSpPr>
                      <a:spLocks noChangeShapeType="1"/>
                    </p:cNvSpPr>
                    <p:nvPr/>
                  </p:nvSpPr>
                  <p:spPr bwMode="auto">
                    <a:xfrm flipH="1" flipV="1">
                      <a:off x="777" y="2486"/>
                      <a:ext cx="13" cy="1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5" name="Line 23">
                      <a:extLst>
                        <a:ext uri="{FF2B5EF4-FFF2-40B4-BE49-F238E27FC236}">
                          <a16:creationId xmlns:a16="http://schemas.microsoft.com/office/drawing/2014/main" id="{FFDEBCE6-22F7-BB4F-BD52-3CF03316F182}"/>
                        </a:ext>
                      </a:extLst>
                    </p:cNvPr>
                    <p:cNvSpPr>
                      <a:spLocks noChangeShapeType="1"/>
                    </p:cNvSpPr>
                    <p:nvPr/>
                  </p:nvSpPr>
                  <p:spPr bwMode="auto">
                    <a:xfrm>
                      <a:off x="773" y="2478"/>
                      <a:ext cx="16" cy="2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6" name="Line 24">
                      <a:extLst>
                        <a:ext uri="{FF2B5EF4-FFF2-40B4-BE49-F238E27FC236}">
                          <a16:creationId xmlns:a16="http://schemas.microsoft.com/office/drawing/2014/main" id="{42087DCE-BC9E-8647-B88E-4EA6D57693EC}"/>
                        </a:ext>
                      </a:extLst>
                    </p:cNvPr>
                    <p:cNvSpPr>
                      <a:spLocks noChangeShapeType="1"/>
                    </p:cNvSpPr>
                    <p:nvPr/>
                  </p:nvSpPr>
                  <p:spPr bwMode="auto">
                    <a:xfrm flipH="1" flipV="1">
                      <a:off x="755" y="2467"/>
                      <a:ext cx="35" cy="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7" name="Rectangle 25">
                      <a:extLst>
                        <a:ext uri="{FF2B5EF4-FFF2-40B4-BE49-F238E27FC236}">
                          <a16:creationId xmlns:a16="http://schemas.microsoft.com/office/drawing/2014/main" id="{E1A0B8DA-C522-944C-AFD8-9F652A4D0B80}"/>
                        </a:ext>
                      </a:extLst>
                    </p:cNvPr>
                    <p:cNvSpPr>
                      <a:spLocks noChangeArrowheads="1"/>
                    </p:cNvSpPr>
                    <p:nvPr/>
                  </p:nvSpPr>
                  <p:spPr bwMode="auto">
                    <a:xfrm>
                      <a:off x="750" y="2469"/>
                      <a:ext cx="7" cy="1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8" name="Rectangle 26">
                      <a:extLst>
                        <a:ext uri="{FF2B5EF4-FFF2-40B4-BE49-F238E27FC236}">
                          <a16:creationId xmlns:a16="http://schemas.microsoft.com/office/drawing/2014/main" id="{3704E05A-499A-1C41-B882-B8089F322F96}"/>
                        </a:ext>
                      </a:extLst>
                    </p:cNvPr>
                    <p:cNvSpPr>
                      <a:spLocks noChangeArrowheads="1"/>
                    </p:cNvSpPr>
                    <p:nvPr/>
                  </p:nvSpPr>
                  <p:spPr bwMode="auto">
                    <a:xfrm>
                      <a:off x="760" y="2475"/>
                      <a:ext cx="5" cy="1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39" name="Rectangle 27">
                      <a:extLst>
                        <a:ext uri="{FF2B5EF4-FFF2-40B4-BE49-F238E27FC236}">
                          <a16:creationId xmlns:a16="http://schemas.microsoft.com/office/drawing/2014/main" id="{14B355AB-8DE6-BA40-9597-EDA3F82E29CA}"/>
                        </a:ext>
                      </a:extLst>
                    </p:cNvPr>
                    <p:cNvSpPr>
                      <a:spLocks noChangeArrowheads="1"/>
                    </p:cNvSpPr>
                    <p:nvPr/>
                  </p:nvSpPr>
                  <p:spPr bwMode="auto">
                    <a:xfrm>
                      <a:off x="770" y="2478"/>
                      <a:ext cx="4" cy="15"/>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15740" name="Group 28">
                    <a:extLst>
                      <a:ext uri="{FF2B5EF4-FFF2-40B4-BE49-F238E27FC236}">
                        <a16:creationId xmlns:a16="http://schemas.microsoft.com/office/drawing/2014/main" id="{5B421A23-F414-154F-9984-33E5FE4A7524}"/>
                      </a:ext>
                    </a:extLst>
                  </p:cNvPr>
                  <p:cNvGrpSpPr>
                    <a:grpSpLocks/>
                  </p:cNvGrpSpPr>
                  <p:nvPr/>
                </p:nvGrpSpPr>
                <p:grpSpPr bwMode="auto">
                  <a:xfrm>
                    <a:off x="869" y="2188"/>
                    <a:ext cx="52" cy="77"/>
                    <a:chOff x="869" y="2188"/>
                    <a:chExt cx="52" cy="77"/>
                  </a:xfrm>
                </p:grpSpPr>
                <p:sp>
                  <p:nvSpPr>
                    <p:cNvPr id="115741" name="Rectangle 29">
                      <a:extLst>
                        <a:ext uri="{FF2B5EF4-FFF2-40B4-BE49-F238E27FC236}">
                          <a16:creationId xmlns:a16="http://schemas.microsoft.com/office/drawing/2014/main" id="{35F2A612-6076-3F46-947E-7C6AA6C976D9}"/>
                        </a:ext>
                      </a:extLst>
                    </p:cNvPr>
                    <p:cNvSpPr>
                      <a:spLocks noChangeArrowheads="1"/>
                    </p:cNvSpPr>
                    <p:nvPr/>
                  </p:nvSpPr>
                  <p:spPr bwMode="auto">
                    <a:xfrm>
                      <a:off x="869" y="2188"/>
                      <a:ext cx="52" cy="77"/>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2" name="Line 30">
                      <a:extLst>
                        <a:ext uri="{FF2B5EF4-FFF2-40B4-BE49-F238E27FC236}">
                          <a16:creationId xmlns:a16="http://schemas.microsoft.com/office/drawing/2014/main" id="{85866762-8FEF-3D44-9BBA-F33202BDA579}"/>
                        </a:ext>
                      </a:extLst>
                    </p:cNvPr>
                    <p:cNvSpPr>
                      <a:spLocks noChangeShapeType="1"/>
                    </p:cNvSpPr>
                    <p:nvPr/>
                  </p:nvSpPr>
                  <p:spPr bwMode="auto">
                    <a:xfrm flipH="1">
                      <a:off x="869" y="2254"/>
                      <a:ext cx="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3" name="Line 31">
                      <a:extLst>
                        <a:ext uri="{FF2B5EF4-FFF2-40B4-BE49-F238E27FC236}">
                          <a16:creationId xmlns:a16="http://schemas.microsoft.com/office/drawing/2014/main" id="{26EFD757-77D5-664E-88BE-4AAA91FF6F87}"/>
                        </a:ext>
                      </a:extLst>
                    </p:cNvPr>
                    <p:cNvSpPr>
                      <a:spLocks noChangeShapeType="1"/>
                    </p:cNvSpPr>
                    <p:nvPr/>
                  </p:nvSpPr>
                  <p:spPr bwMode="auto">
                    <a:xfrm flipH="1">
                      <a:off x="869" y="2244"/>
                      <a:ext cx="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4" name="Line 32">
                      <a:extLst>
                        <a:ext uri="{FF2B5EF4-FFF2-40B4-BE49-F238E27FC236}">
                          <a16:creationId xmlns:a16="http://schemas.microsoft.com/office/drawing/2014/main" id="{4E22E1B0-58BC-2E40-BA8A-B475430125EB}"/>
                        </a:ext>
                      </a:extLst>
                    </p:cNvPr>
                    <p:cNvSpPr>
                      <a:spLocks noChangeShapeType="1"/>
                    </p:cNvSpPr>
                    <p:nvPr/>
                  </p:nvSpPr>
                  <p:spPr bwMode="auto">
                    <a:xfrm flipH="1">
                      <a:off x="869" y="2234"/>
                      <a:ext cx="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5" name="Line 33">
                      <a:extLst>
                        <a:ext uri="{FF2B5EF4-FFF2-40B4-BE49-F238E27FC236}">
                          <a16:creationId xmlns:a16="http://schemas.microsoft.com/office/drawing/2014/main" id="{04E4F690-4B32-4544-BDF1-A50CA27A51F7}"/>
                        </a:ext>
                      </a:extLst>
                    </p:cNvPr>
                    <p:cNvSpPr>
                      <a:spLocks noChangeShapeType="1"/>
                    </p:cNvSpPr>
                    <p:nvPr/>
                  </p:nvSpPr>
                  <p:spPr bwMode="auto">
                    <a:xfrm flipH="1">
                      <a:off x="869" y="2224"/>
                      <a:ext cx="3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6" name="Line 34">
                      <a:extLst>
                        <a:ext uri="{FF2B5EF4-FFF2-40B4-BE49-F238E27FC236}">
                          <a16:creationId xmlns:a16="http://schemas.microsoft.com/office/drawing/2014/main" id="{3AB3D2F8-21C2-0446-B0A2-A3D2DBE1FC59}"/>
                        </a:ext>
                      </a:extLst>
                    </p:cNvPr>
                    <p:cNvSpPr>
                      <a:spLocks noChangeShapeType="1"/>
                    </p:cNvSpPr>
                    <p:nvPr/>
                  </p:nvSpPr>
                  <p:spPr bwMode="auto">
                    <a:xfrm flipH="1">
                      <a:off x="912" y="2254"/>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7" name="Line 35">
                      <a:extLst>
                        <a:ext uri="{FF2B5EF4-FFF2-40B4-BE49-F238E27FC236}">
                          <a16:creationId xmlns:a16="http://schemas.microsoft.com/office/drawing/2014/main" id="{B26EF4CB-2AFB-A047-9C33-054D3E02CD89}"/>
                        </a:ext>
                      </a:extLst>
                    </p:cNvPr>
                    <p:cNvSpPr>
                      <a:spLocks noChangeShapeType="1"/>
                    </p:cNvSpPr>
                    <p:nvPr/>
                  </p:nvSpPr>
                  <p:spPr bwMode="auto">
                    <a:xfrm flipH="1">
                      <a:off x="912" y="2244"/>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8" name="Line 36">
                      <a:extLst>
                        <a:ext uri="{FF2B5EF4-FFF2-40B4-BE49-F238E27FC236}">
                          <a16:creationId xmlns:a16="http://schemas.microsoft.com/office/drawing/2014/main" id="{23AEC0CF-41CB-EC47-9C37-1CA42AB340E5}"/>
                        </a:ext>
                      </a:extLst>
                    </p:cNvPr>
                    <p:cNvSpPr>
                      <a:spLocks noChangeShapeType="1"/>
                    </p:cNvSpPr>
                    <p:nvPr/>
                  </p:nvSpPr>
                  <p:spPr bwMode="auto">
                    <a:xfrm flipH="1">
                      <a:off x="912" y="2234"/>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49" name="Line 37">
                      <a:extLst>
                        <a:ext uri="{FF2B5EF4-FFF2-40B4-BE49-F238E27FC236}">
                          <a16:creationId xmlns:a16="http://schemas.microsoft.com/office/drawing/2014/main" id="{B95D820C-D4DE-4742-8A24-28B766918F0F}"/>
                        </a:ext>
                      </a:extLst>
                    </p:cNvPr>
                    <p:cNvSpPr>
                      <a:spLocks noChangeShapeType="1"/>
                    </p:cNvSpPr>
                    <p:nvPr/>
                  </p:nvSpPr>
                  <p:spPr bwMode="auto">
                    <a:xfrm flipH="1">
                      <a:off x="912" y="2224"/>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0" name="Line 38">
                      <a:extLst>
                        <a:ext uri="{FF2B5EF4-FFF2-40B4-BE49-F238E27FC236}">
                          <a16:creationId xmlns:a16="http://schemas.microsoft.com/office/drawing/2014/main" id="{D9290228-1163-054D-89CE-E32D823E1614}"/>
                        </a:ext>
                      </a:extLst>
                    </p:cNvPr>
                    <p:cNvSpPr>
                      <a:spLocks noChangeShapeType="1"/>
                    </p:cNvSpPr>
                    <p:nvPr/>
                  </p:nvSpPr>
                  <p:spPr bwMode="auto">
                    <a:xfrm flipH="1">
                      <a:off x="912" y="2215"/>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1" name="Line 39">
                      <a:extLst>
                        <a:ext uri="{FF2B5EF4-FFF2-40B4-BE49-F238E27FC236}">
                          <a16:creationId xmlns:a16="http://schemas.microsoft.com/office/drawing/2014/main" id="{C2251130-ADEA-D641-BB35-671BC8F0914D}"/>
                        </a:ext>
                      </a:extLst>
                    </p:cNvPr>
                    <p:cNvSpPr>
                      <a:spLocks noChangeShapeType="1"/>
                    </p:cNvSpPr>
                    <p:nvPr/>
                  </p:nvSpPr>
                  <p:spPr bwMode="auto">
                    <a:xfrm flipH="1">
                      <a:off x="912" y="2199"/>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2" name="Line 40">
                      <a:extLst>
                        <a:ext uri="{FF2B5EF4-FFF2-40B4-BE49-F238E27FC236}">
                          <a16:creationId xmlns:a16="http://schemas.microsoft.com/office/drawing/2014/main" id="{68B80E97-9112-E04C-BDD0-2F5ED2F3796B}"/>
                        </a:ext>
                      </a:extLst>
                    </p:cNvPr>
                    <p:cNvSpPr>
                      <a:spLocks noChangeShapeType="1"/>
                    </p:cNvSpPr>
                    <p:nvPr/>
                  </p:nvSpPr>
                  <p:spPr bwMode="auto">
                    <a:xfrm flipH="1">
                      <a:off x="895" y="2215"/>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3" name="Line 41">
                      <a:extLst>
                        <a:ext uri="{FF2B5EF4-FFF2-40B4-BE49-F238E27FC236}">
                          <a16:creationId xmlns:a16="http://schemas.microsoft.com/office/drawing/2014/main" id="{D5098970-C45D-B041-882C-84425F59660B}"/>
                        </a:ext>
                      </a:extLst>
                    </p:cNvPr>
                    <p:cNvSpPr>
                      <a:spLocks noChangeShapeType="1"/>
                    </p:cNvSpPr>
                    <p:nvPr/>
                  </p:nvSpPr>
                  <p:spPr bwMode="auto">
                    <a:xfrm flipH="1">
                      <a:off x="895" y="2199"/>
                      <a:ext cx="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15754" name="Rectangle 42">
                  <a:extLst>
                    <a:ext uri="{FF2B5EF4-FFF2-40B4-BE49-F238E27FC236}">
                      <a16:creationId xmlns:a16="http://schemas.microsoft.com/office/drawing/2014/main" id="{53814255-DB73-854F-93D1-4843433FC32F}"/>
                    </a:ext>
                  </a:extLst>
                </p:cNvPr>
                <p:cNvSpPr>
                  <a:spLocks noChangeArrowheads="1"/>
                </p:cNvSpPr>
                <p:nvPr/>
              </p:nvSpPr>
              <p:spPr bwMode="auto">
                <a:xfrm>
                  <a:off x="368" y="2507"/>
                  <a:ext cx="67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i="1"/>
                    <a:t> Modality</a:t>
                  </a:r>
                </a:p>
              </p:txBody>
            </p:sp>
          </p:grpSp>
        </p:grpSp>
        <p:grpSp>
          <p:nvGrpSpPr>
            <p:cNvPr id="115755" name="Group 43">
              <a:extLst>
                <a:ext uri="{FF2B5EF4-FFF2-40B4-BE49-F238E27FC236}">
                  <a16:creationId xmlns:a16="http://schemas.microsoft.com/office/drawing/2014/main" id="{0732D427-7008-9540-8F15-44EC8786052A}"/>
                </a:ext>
              </a:extLst>
            </p:cNvPr>
            <p:cNvGrpSpPr>
              <a:grpSpLocks/>
            </p:cNvGrpSpPr>
            <p:nvPr/>
          </p:nvGrpSpPr>
          <p:grpSpPr bwMode="auto">
            <a:xfrm>
              <a:off x="5416550" y="3130551"/>
              <a:ext cx="1358900" cy="1227138"/>
              <a:chOff x="2452" y="1972"/>
              <a:chExt cx="856" cy="773"/>
            </a:xfrm>
          </p:grpSpPr>
          <p:sp>
            <p:nvSpPr>
              <p:cNvPr id="115756" name="Rectangle 44">
                <a:extLst>
                  <a:ext uri="{FF2B5EF4-FFF2-40B4-BE49-F238E27FC236}">
                    <a16:creationId xmlns:a16="http://schemas.microsoft.com/office/drawing/2014/main" id="{60A3ED67-BD3E-644D-8732-84116DB7E751}"/>
                  </a:ext>
                </a:extLst>
              </p:cNvPr>
              <p:cNvSpPr>
                <a:spLocks noChangeArrowheads="1"/>
              </p:cNvSpPr>
              <p:nvPr/>
            </p:nvSpPr>
            <p:spPr bwMode="auto">
              <a:xfrm>
                <a:off x="2452" y="1972"/>
                <a:ext cx="143" cy="49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7" name="Rectangle 45">
                <a:extLst>
                  <a:ext uri="{FF2B5EF4-FFF2-40B4-BE49-F238E27FC236}">
                    <a16:creationId xmlns:a16="http://schemas.microsoft.com/office/drawing/2014/main" id="{7520AB08-69CD-584F-82A4-91BE6253419D}"/>
                  </a:ext>
                </a:extLst>
              </p:cNvPr>
              <p:cNvSpPr>
                <a:spLocks noChangeArrowheads="1"/>
              </p:cNvSpPr>
              <p:nvPr/>
            </p:nvSpPr>
            <p:spPr bwMode="auto">
              <a:xfrm>
                <a:off x="2705" y="1972"/>
                <a:ext cx="392" cy="3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8" name="Rectangle 46">
                <a:extLst>
                  <a:ext uri="{FF2B5EF4-FFF2-40B4-BE49-F238E27FC236}">
                    <a16:creationId xmlns:a16="http://schemas.microsoft.com/office/drawing/2014/main" id="{BF865185-0F23-264B-AD6C-B54A69CECEBD}"/>
                  </a:ext>
                </a:extLst>
              </p:cNvPr>
              <p:cNvSpPr>
                <a:spLocks noChangeArrowheads="1"/>
              </p:cNvSpPr>
              <p:nvPr/>
            </p:nvSpPr>
            <p:spPr bwMode="auto">
              <a:xfrm>
                <a:off x="2736" y="2004"/>
                <a:ext cx="328" cy="28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59" name="AutoShape 47">
                <a:extLst>
                  <a:ext uri="{FF2B5EF4-FFF2-40B4-BE49-F238E27FC236}">
                    <a16:creationId xmlns:a16="http://schemas.microsoft.com/office/drawing/2014/main" id="{29B3C547-A331-7B4B-ABBA-4B9F4122C882}"/>
                  </a:ext>
                </a:extLst>
              </p:cNvPr>
              <p:cNvSpPr>
                <a:spLocks noChangeArrowheads="1"/>
              </p:cNvSpPr>
              <p:nvPr/>
            </p:nvSpPr>
            <p:spPr bwMode="auto">
              <a:xfrm flipV="1">
                <a:off x="2640" y="2367"/>
                <a:ext cx="520" cy="97"/>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0" name="Line 48">
                <a:extLst>
                  <a:ext uri="{FF2B5EF4-FFF2-40B4-BE49-F238E27FC236}">
                    <a16:creationId xmlns:a16="http://schemas.microsoft.com/office/drawing/2014/main" id="{93BE1BB0-494E-0E45-9DD9-3E980BA0AFCA}"/>
                  </a:ext>
                </a:extLst>
              </p:cNvPr>
              <p:cNvSpPr>
                <a:spLocks noChangeShapeType="1"/>
              </p:cNvSpPr>
              <p:nvPr/>
            </p:nvSpPr>
            <p:spPr bwMode="auto">
              <a:xfrm>
                <a:off x="2719" y="2440"/>
                <a:ext cx="378"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1" name="Line 49">
                <a:extLst>
                  <a:ext uri="{FF2B5EF4-FFF2-40B4-BE49-F238E27FC236}">
                    <a16:creationId xmlns:a16="http://schemas.microsoft.com/office/drawing/2014/main" id="{49A65BAA-53D5-4240-BB09-41D45E8148DB}"/>
                  </a:ext>
                </a:extLst>
              </p:cNvPr>
              <p:cNvSpPr>
                <a:spLocks noChangeShapeType="1"/>
              </p:cNvSpPr>
              <p:nvPr/>
            </p:nvSpPr>
            <p:spPr bwMode="auto">
              <a:xfrm>
                <a:off x="2762" y="2399"/>
                <a:ext cx="277"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2" name="Rectangle 50">
                <a:extLst>
                  <a:ext uri="{FF2B5EF4-FFF2-40B4-BE49-F238E27FC236}">
                    <a16:creationId xmlns:a16="http://schemas.microsoft.com/office/drawing/2014/main" id="{A894307E-FF6C-C840-85BE-20B6A7E3F5D2}"/>
                  </a:ext>
                </a:extLst>
              </p:cNvPr>
              <p:cNvSpPr>
                <a:spLocks noChangeArrowheads="1"/>
              </p:cNvSpPr>
              <p:nvPr/>
            </p:nvSpPr>
            <p:spPr bwMode="auto">
              <a:xfrm>
                <a:off x="2469" y="2392"/>
                <a:ext cx="110"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3" name="Line 51">
                <a:extLst>
                  <a:ext uri="{FF2B5EF4-FFF2-40B4-BE49-F238E27FC236}">
                    <a16:creationId xmlns:a16="http://schemas.microsoft.com/office/drawing/2014/main" id="{AAA32B5B-D5A2-AF41-820D-3E2557C8600C}"/>
                  </a:ext>
                </a:extLst>
              </p:cNvPr>
              <p:cNvSpPr>
                <a:spLocks noChangeShapeType="1"/>
              </p:cNvSpPr>
              <p:nvPr/>
            </p:nvSpPr>
            <p:spPr bwMode="auto">
              <a:xfrm>
                <a:off x="2476" y="2309"/>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4" name="Line 52">
                <a:extLst>
                  <a:ext uri="{FF2B5EF4-FFF2-40B4-BE49-F238E27FC236}">
                    <a16:creationId xmlns:a16="http://schemas.microsoft.com/office/drawing/2014/main" id="{12C34300-28C2-624D-B465-1BC143F7691F}"/>
                  </a:ext>
                </a:extLst>
              </p:cNvPr>
              <p:cNvSpPr>
                <a:spLocks noChangeShapeType="1"/>
              </p:cNvSpPr>
              <p:nvPr/>
            </p:nvSpPr>
            <p:spPr bwMode="auto">
              <a:xfrm>
                <a:off x="2476" y="2277"/>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5" name="Line 53">
                <a:extLst>
                  <a:ext uri="{FF2B5EF4-FFF2-40B4-BE49-F238E27FC236}">
                    <a16:creationId xmlns:a16="http://schemas.microsoft.com/office/drawing/2014/main" id="{B7813538-D00E-644A-BCDA-093EE97DE7BD}"/>
                  </a:ext>
                </a:extLst>
              </p:cNvPr>
              <p:cNvSpPr>
                <a:spLocks noChangeShapeType="1"/>
              </p:cNvSpPr>
              <p:nvPr/>
            </p:nvSpPr>
            <p:spPr bwMode="auto">
              <a:xfrm>
                <a:off x="2476" y="2247"/>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6" name="Line 54">
                <a:extLst>
                  <a:ext uri="{FF2B5EF4-FFF2-40B4-BE49-F238E27FC236}">
                    <a16:creationId xmlns:a16="http://schemas.microsoft.com/office/drawing/2014/main" id="{38CB4419-5B67-9441-80D4-6C27F37E740A}"/>
                  </a:ext>
                </a:extLst>
              </p:cNvPr>
              <p:cNvSpPr>
                <a:spLocks noChangeShapeType="1"/>
              </p:cNvSpPr>
              <p:nvPr/>
            </p:nvSpPr>
            <p:spPr bwMode="auto">
              <a:xfrm>
                <a:off x="2476" y="2215"/>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7" name="Rectangle 55">
                <a:extLst>
                  <a:ext uri="{FF2B5EF4-FFF2-40B4-BE49-F238E27FC236}">
                    <a16:creationId xmlns:a16="http://schemas.microsoft.com/office/drawing/2014/main" id="{06AA0192-06FF-7149-84AD-CA2C627AFB45}"/>
                  </a:ext>
                </a:extLst>
              </p:cNvPr>
              <p:cNvSpPr>
                <a:spLocks noChangeArrowheads="1"/>
              </p:cNvSpPr>
              <p:nvPr/>
            </p:nvSpPr>
            <p:spPr bwMode="auto">
              <a:xfrm>
                <a:off x="2476" y="1993"/>
                <a:ext cx="28" cy="18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8" name="Line 56">
                <a:extLst>
                  <a:ext uri="{FF2B5EF4-FFF2-40B4-BE49-F238E27FC236}">
                    <a16:creationId xmlns:a16="http://schemas.microsoft.com/office/drawing/2014/main" id="{878F0973-A866-F546-8C97-2F3A54022194}"/>
                  </a:ext>
                </a:extLst>
              </p:cNvPr>
              <p:cNvSpPr>
                <a:spLocks noChangeShapeType="1"/>
              </p:cNvSpPr>
              <p:nvPr/>
            </p:nvSpPr>
            <p:spPr bwMode="auto">
              <a:xfrm>
                <a:off x="2491" y="2012"/>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69" name="Rectangle 57">
                <a:extLst>
                  <a:ext uri="{FF2B5EF4-FFF2-40B4-BE49-F238E27FC236}">
                    <a16:creationId xmlns:a16="http://schemas.microsoft.com/office/drawing/2014/main" id="{3BC86688-E5FD-2E48-81B7-5C7C1716DC06}"/>
                  </a:ext>
                </a:extLst>
              </p:cNvPr>
              <p:cNvSpPr>
                <a:spLocks noChangeArrowheads="1"/>
              </p:cNvSpPr>
              <p:nvPr/>
            </p:nvSpPr>
            <p:spPr bwMode="auto">
              <a:xfrm>
                <a:off x="2485" y="2167"/>
                <a:ext cx="14" cy="1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0" name="Oval 58">
                <a:extLst>
                  <a:ext uri="{FF2B5EF4-FFF2-40B4-BE49-F238E27FC236}">
                    <a16:creationId xmlns:a16="http://schemas.microsoft.com/office/drawing/2014/main" id="{C5F9EA82-E955-7F48-A8EB-3EECFAFA382C}"/>
                  </a:ext>
                </a:extLst>
              </p:cNvPr>
              <p:cNvSpPr>
                <a:spLocks noChangeArrowheads="1"/>
              </p:cNvSpPr>
              <p:nvPr/>
            </p:nvSpPr>
            <p:spPr bwMode="auto">
              <a:xfrm>
                <a:off x="3223" y="2373"/>
                <a:ext cx="85" cy="6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1" name="Line 59">
                <a:extLst>
                  <a:ext uri="{FF2B5EF4-FFF2-40B4-BE49-F238E27FC236}">
                    <a16:creationId xmlns:a16="http://schemas.microsoft.com/office/drawing/2014/main" id="{C0029403-D4A7-5742-A486-AB0BD9FEE016}"/>
                  </a:ext>
                </a:extLst>
              </p:cNvPr>
              <p:cNvSpPr>
                <a:spLocks noChangeShapeType="1"/>
              </p:cNvSpPr>
              <p:nvPr/>
            </p:nvSpPr>
            <p:spPr bwMode="auto">
              <a:xfrm>
                <a:off x="3223" y="2399"/>
                <a:ext cx="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2" name="Rectangle 60">
                <a:extLst>
                  <a:ext uri="{FF2B5EF4-FFF2-40B4-BE49-F238E27FC236}">
                    <a16:creationId xmlns:a16="http://schemas.microsoft.com/office/drawing/2014/main" id="{4033A136-800A-9741-B6E6-F78C0B7C5FD3}"/>
                  </a:ext>
                </a:extLst>
              </p:cNvPr>
              <p:cNvSpPr>
                <a:spLocks noChangeArrowheads="1"/>
              </p:cNvSpPr>
              <p:nvPr/>
            </p:nvSpPr>
            <p:spPr bwMode="auto">
              <a:xfrm>
                <a:off x="3223" y="2415"/>
                <a:ext cx="85" cy="42"/>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3" name="Line 61">
                <a:extLst>
                  <a:ext uri="{FF2B5EF4-FFF2-40B4-BE49-F238E27FC236}">
                    <a16:creationId xmlns:a16="http://schemas.microsoft.com/office/drawing/2014/main" id="{F7C2324C-F78C-C345-B3A8-8E300F4A7F71}"/>
                  </a:ext>
                </a:extLst>
              </p:cNvPr>
              <p:cNvSpPr>
                <a:spLocks noChangeShapeType="1"/>
              </p:cNvSpPr>
              <p:nvPr/>
            </p:nvSpPr>
            <p:spPr bwMode="auto">
              <a:xfrm flipH="1" flipV="1">
                <a:off x="3194" y="2369"/>
                <a:ext cx="17" cy="1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4" name="Line 62">
                <a:extLst>
                  <a:ext uri="{FF2B5EF4-FFF2-40B4-BE49-F238E27FC236}">
                    <a16:creationId xmlns:a16="http://schemas.microsoft.com/office/drawing/2014/main" id="{DC19A078-221C-AA49-A8E5-A9A15B1B64D6}"/>
                  </a:ext>
                </a:extLst>
              </p:cNvPr>
              <p:cNvSpPr>
                <a:spLocks noChangeShapeType="1"/>
              </p:cNvSpPr>
              <p:nvPr/>
            </p:nvSpPr>
            <p:spPr bwMode="auto">
              <a:xfrm flipH="1">
                <a:off x="3159" y="2377"/>
                <a:ext cx="35" cy="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5" name="Line 63">
                <a:extLst>
                  <a:ext uri="{FF2B5EF4-FFF2-40B4-BE49-F238E27FC236}">
                    <a16:creationId xmlns:a16="http://schemas.microsoft.com/office/drawing/2014/main" id="{8B3A542D-CDCE-DE4F-8C4B-D6EE10300062}"/>
                  </a:ext>
                </a:extLst>
              </p:cNvPr>
              <p:cNvSpPr>
                <a:spLocks noChangeShapeType="1"/>
              </p:cNvSpPr>
              <p:nvPr/>
            </p:nvSpPr>
            <p:spPr bwMode="auto">
              <a:xfrm flipH="1" flipV="1">
                <a:off x="3127" y="2369"/>
                <a:ext cx="32" cy="4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6" name="Line 64">
                <a:extLst>
                  <a:ext uri="{FF2B5EF4-FFF2-40B4-BE49-F238E27FC236}">
                    <a16:creationId xmlns:a16="http://schemas.microsoft.com/office/drawing/2014/main" id="{75A267FF-7F59-8C4B-97CD-7259B87425FB}"/>
                  </a:ext>
                </a:extLst>
              </p:cNvPr>
              <p:cNvSpPr>
                <a:spLocks noChangeShapeType="1"/>
              </p:cNvSpPr>
              <p:nvPr/>
            </p:nvSpPr>
            <p:spPr bwMode="auto">
              <a:xfrm flipH="1">
                <a:off x="3110" y="2377"/>
                <a:ext cx="17" cy="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7" name="Line 65">
                <a:extLst>
                  <a:ext uri="{FF2B5EF4-FFF2-40B4-BE49-F238E27FC236}">
                    <a16:creationId xmlns:a16="http://schemas.microsoft.com/office/drawing/2014/main" id="{A37AC3B1-839B-934F-959E-8F9C3FA21672}"/>
                  </a:ext>
                </a:extLst>
              </p:cNvPr>
              <p:cNvSpPr>
                <a:spLocks noChangeShapeType="1"/>
              </p:cNvSpPr>
              <p:nvPr/>
            </p:nvSpPr>
            <p:spPr bwMode="auto">
              <a:xfrm>
                <a:off x="3219" y="2388"/>
                <a:ext cx="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8" name="Line 66">
                <a:extLst>
                  <a:ext uri="{FF2B5EF4-FFF2-40B4-BE49-F238E27FC236}">
                    <a16:creationId xmlns:a16="http://schemas.microsoft.com/office/drawing/2014/main" id="{74FD153B-9A0E-C646-BE0E-70B865DEBC72}"/>
                  </a:ext>
                </a:extLst>
              </p:cNvPr>
              <p:cNvSpPr>
                <a:spLocks noChangeShapeType="1"/>
              </p:cNvSpPr>
              <p:nvPr/>
            </p:nvSpPr>
            <p:spPr bwMode="auto">
              <a:xfrm flipH="1">
                <a:off x="3068" y="2388"/>
                <a:ext cx="4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79" name="Rectangle 67">
                <a:extLst>
                  <a:ext uri="{FF2B5EF4-FFF2-40B4-BE49-F238E27FC236}">
                    <a16:creationId xmlns:a16="http://schemas.microsoft.com/office/drawing/2014/main" id="{1022617A-F262-204F-9B59-E883555FC3CA}"/>
                  </a:ext>
                </a:extLst>
              </p:cNvPr>
              <p:cNvSpPr>
                <a:spLocks noChangeArrowheads="1"/>
              </p:cNvSpPr>
              <p:nvPr/>
            </p:nvSpPr>
            <p:spPr bwMode="auto">
              <a:xfrm>
                <a:off x="2457" y="2514"/>
                <a:ext cx="83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i="1"/>
                  <a:t>Workstation</a:t>
                </a:r>
              </a:p>
            </p:txBody>
          </p:sp>
        </p:grpSp>
        <p:sp>
          <p:nvSpPr>
            <p:cNvPr id="115780" name="Line 68">
              <a:extLst>
                <a:ext uri="{FF2B5EF4-FFF2-40B4-BE49-F238E27FC236}">
                  <a16:creationId xmlns:a16="http://schemas.microsoft.com/office/drawing/2014/main" id="{3E038325-1D27-944D-97E2-8F49FCE75C06}"/>
                </a:ext>
              </a:extLst>
            </p:cNvPr>
            <p:cNvSpPr>
              <a:spLocks noChangeShapeType="1"/>
            </p:cNvSpPr>
            <p:nvPr/>
          </p:nvSpPr>
          <p:spPr bwMode="auto">
            <a:xfrm>
              <a:off x="3670300" y="3429000"/>
              <a:ext cx="14224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81" name="Rectangle 69">
              <a:extLst>
                <a:ext uri="{FF2B5EF4-FFF2-40B4-BE49-F238E27FC236}">
                  <a16:creationId xmlns:a16="http://schemas.microsoft.com/office/drawing/2014/main" id="{6E211BD1-641D-084B-B239-D3F88AB9B79E}"/>
                </a:ext>
              </a:extLst>
            </p:cNvPr>
            <p:cNvSpPr>
              <a:spLocks noChangeArrowheads="1"/>
            </p:cNvSpPr>
            <p:nvPr/>
          </p:nvSpPr>
          <p:spPr bwMode="auto">
            <a:xfrm>
              <a:off x="4094163" y="3089275"/>
              <a:ext cx="5498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sz="1200">
                  <a:latin typeface="Arial" panose="020B0604020202020204" pitchFamily="34" charset="0"/>
                </a:rPr>
                <a:t>Store</a:t>
              </a:r>
              <a:endParaRPr lang="en-US" altLang="en-US" sz="1200" b="1">
                <a:latin typeface="Arial" panose="020B0604020202020204" pitchFamily="34" charset="0"/>
              </a:endParaRPr>
            </a:p>
          </p:txBody>
        </p:sp>
        <p:sp>
          <p:nvSpPr>
            <p:cNvPr id="115782" name="Line 70">
              <a:extLst>
                <a:ext uri="{FF2B5EF4-FFF2-40B4-BE49-F238E27FC236}">
                  <a16:creationId xmlns:a16="http://schemas.microsoft.com/office/drawing/2014/main" id="{307D8EF4-2288-0C46-988B-A202EB77FBA2}"/>
                </a:ext>
              </a:extLst>
            </p:cNvPr>
            <p:cNvSpPr>
              <a:spLocks noChangeShapeType="1"/>
            </p:cNvSpPr>
            <p:nvPr/>
          </p:nvSpPr>
          <p:spPr bwMode="auto">
            <a:xfrm>
              <a:off x="3594100" y="3581400"/>
              <a:ext cx="1422400"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15783" name="Picture 71">
              <a:extLst>
                <a:ext uri="{FF2B5EF4-FFF2-40B4-BE49-F238E27FC236}">
                  <a16:creationId xmlns:a16="http://schemas.microsoft.com/office/drawing/2014/main" id="{8C0B6BCD-F852-9F44-BA52-5141858154A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0" y="5283200"/>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787" name="Group 75">
              <a:extLst>
                <a:ext uri="{FF2B5EF4-FFF2-40B4-BE49-F238E27FC236}">
                  <a16:creationId xmlns:a16="http://schemas.microsoft.com/office/drawing/2014/main" id="{F953D462-38F8-EE4E-BA9F-11FE55F3E5B0}"/>
                </a:ext>
              </a:extLst>
            </p:cNvPr>
            <p:cNvGrpSpPr>
              <a:grpSpLocks/>
            </p:cNvGrpSpPr>
            <p:nvPr/>
          </p:nvGrpSpPr>
          <p:grpSpPr bwMode="auto">
            <a:xfrm>
              <a:off x="3760788" y="3841750"/>
              <a:ext cx="1344612" cy="1111250"/>
              <a:chOff x="1409" y="2420"/>
              <a:chExt cx="847" cy="700"/>
            </a:xfrm>
          </p:grpSpPr>
          <p:graphicFrame>
            <p:nvGraphicFramePr>
              <p:cNvPr id="115788" name="Object 76">
                <a:extLst>
                  <a:ext uri="{FF2B5EF4-FFF2-40B4-BE49-F238E27FC236}">
                    <a16:creationId xmlns:a16="http://schemas.microsoft.com/office/drawing/2014/main" id="{C3B54A65-B00E-C148-9ADD-4F965E4E5B0F}"/>
                  </a:ext>
                </a:extLst>
              </p:cNvPr>
              <p:cNvGraphicFramePr>
                <a:graphicFrameLocks/>
              </p:cNvGraphicFramePr>
              <p:nvPr/>
            </p:nvGraphicFramePr>
            <p:xfrm>
              <a:off x="1409" y="2420"/>
              <a:ext cx="847" cy="700"/>
            </p:xfrm>
            <a:graphic>
              <a:graphicData uri="http://schemas.openxmlformats.org/presentationml/2006/ole">
                <mc:AlternateContent xmlns:mc="http://schemas.openxmlformats.org/markup-compatibility/2006">
                  <mc:Choice xmlns:v="urn:schemas-microsoft-com:vml" Requires="v">
                    <p:oleObj spid="_x0000_s1297" name="Microsoft ClipArt Gallery" r:id="rId4" imgW="8305800" imgH="6908800" progId="MS_ClipArt_Gallery">
                      <p:embed/>
                    </p:oleObj>
                  </mc:Choice>
                  <mc:Fallback>
                    <p:oleObj name="Microsoft ClipArt Gallery" r:id="rId4" imgW="8305800" imgH="6908800" progId="MS_ClipArt_Gallery">
                      <p:embed/>
                      <p:pic>
                        <p:nvPicPr>
                          <p:cNvPr id="115788" name="Object 76">
                            <a:extLst>
                              <a:ext uri="{FF2B5EF4-FFF2-40B4-BE49-F238E27FC236}">
                                <a16:creationId xmlns:a16="http://schemas.microsoft.com/office/drawing/2014/main" id="{C3B54A65-B00E-C148-9ADD-4F965E4E5B0F}"/>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 y="2420"/>
                            <a:ext cx="847" cy="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789" name="Rectangle 77">
                <a:extLst>
                  <a:ext uri="{FF2B5EF4-FFF2-40B4-BE49-F238E27FC236}">
                    <a16:creationId xmlns:a16="http://schemas.microsoft.com/office/drawing/2014/main" id="{5398A285-7912-094D-90B6-E79B63012F13}"/>
                  </a:ext>
                </a:extLst>
              </p:cNvPr>
              <p:cNvSpPr>
                <a:spLocks noChangeArrowheads="1"/>
              </p:cNvSpPr>
              <p:nvPr/>
            </p:nvSpPr>
            <p:spPr bwMode="auto">
              <a:xfrm>
                <a:off x="1537" y="2590"/>
                <a:ext cx="44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defTabSz="762000">
                  <a:defRPr sz="2400">
                    <a:solidFill>
                      <a:schemeClr val="tx1"/>
                    </a:solidFill>
                    <a:latin typeface="TimesNewRomanPSMT" charset="0"/>
                  </a:defRPr>
                </a:lvl1pPr>
                <a:lvl2pPr marL="571500" defTabSz="762000">
                  <a:defRPr sz="2400">
                    <a:solidFill>
                      <a:schemeClr val="tx1"/>
                    </a:solidFill>
                    <a:latin typeface="TimesNewRomanPSMT" charset="0"/>
                  </a:defRPr>
                </a:lvl2pPr>
                <a:lvl3pPr marL="1143000" defTabSz="762000">
                  <a:defRPr sz="2400">
                    <a:solidFill>
                      <a:schemeClr val="tx1"/>
                    </a:solidFill>
                    <a:latin typeface="TimesNewRomanPSMT" charset="0"/>
                  </a:defRPr>
                </a:lvl3pPr>
                <a:lvl4pPr marL="1714500" defTabSz="762000">
                  <a:defRPr sz="2400">
                    <a:solidFill>
                      <a:schemeClr val="tx1"/>
                    </a:solidFill>
                    <a:latin typeface="TimesNewRomanPSMT" charset="0"/>
                  </a:defRPr>
                </a:lvl4pPr>
                <a:lvl5pPr marL="2286000" defTabSz="762000">
                  <a:defRPr sz="2400">
                    <a:solidFill>
                      <a:schemeClr val="tx1"/>
                    </a:solidFill>
                    <a:latin typeface="TimesNewRomanPSMT" charset="0"/>
                  </a:defRPr>
                </a:lvl5pPr>
                <a:lvl6pPr marL="2743200" defTabSz="762000" eaLnBrk="0" fontAlgn="base" hangingPunct="0">
                  <a:spcBef>
                    <a:spcPct val="0"/>
                  </a:spcBef>
                  <a:spcAft>
                    <a:spcPct val="0"/>
                  </a:spcAft>
                  <a:defRPr sz="2400">
                    <a:solidFill>
                      <a:schemeClr val="tx1"/>
                    </a:solidFill>
                    <a:latin typeface="TimesNewRomanPSMT" charset="0"/>
                  </a:defRPr>
                </a:lvl6pPr>
                <a:lvl7pPr marL="3200400" defTabSz="762000" eaLnBrk="0" fontAlgn="base" hangingPunct="0">
                  <a:spcBef>
                    <a:spcPct val="0"/>
                  </a:spcBef>
                  <a:spcAft>
                    <a:spcPct val="0"/>
                  </a:spcAft>
                  <a:defRPr sz="2400">
                    <a:solidFill>
                      <a:schemeClr val="tx1"/>
                    </a:solidFill>
                    <a:latin typeface="TimesNewRomanPSMT" charset="0"/>
                  </a:defRPr>
                </a:lvl7pPr>
                <a:lvl8pPr marL="3657600" defTabSz="762000" eaLnBrk="0" fontAlgn="base" hangingPunct="0">
                  <a:spcBef>
                    <a:spcPct val="0"/>
                  </a:spcBef>
                  <a:spcAft>
                    <a:spcPct val="0"/>
                  </a:spcAft>
                  <a:defRPr sz="2400">
                    <a:solidFill>
                      <a:schemeClr val="tx1"/>
                    </a:solidFill>
                    <a:latin typeface="TimesNewRomanPSMT" charset="0"/>
                  </a:defRPr>
                </a:lvl8pPr>
                <a:lvl9pPr marL="4114800" defTabSz="762000" eaLnBrk="0" fontAlgn="base" hangingPunct="0">
                  <a:spcBef>
                    <a:spcPct val="0"/>
                  </a:spcBef>
                  <a:spcAft>
                    <a:spcPct val="0"/>
                  </a:spcAft>
                  <a:defRPr sz="2400">
                    <a:solidFill>
                      <a:schemeClr val="tx1"/>
                    </a:solidFill>
                    <a:latin typeface="TimesNewRomanPSMT" charset="0"/>
                  </a:defRPr>
                </a:lvl9pPr>
              </a:lstStyle>
              <a:p>
                <a:r>
                  <a:rPr lang="en-US" altLang="en-US" sz="1600"/>
                  <a:t>Media</a:t>
                </a:r>
              </a:p>
            </p:txBody>
          </p:sp>
        </p:grpSp>
        <p:pic>
          <p:nvPicPr>
            <p:cNvPr id="115790" name="Picture 78">
              <a:extLst>
                <a:ext uri="{FF2B5EF4-FFF2-40B4-BE49-F238E27FC236}">
                  <a16:creationId xmlns:a16="http://schemas.microsoft.com/office/drawing/2014/main" id="{520D1193-84E0-D844-A725-535EBEA7F83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000" y="5283200"/>
              <a:ext cx="3937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791" name="Rectangle 79">
              <a:extLst>
                <a:ext uri="{FF2B5EF4-FFF2-40B4-BE49-F238E27FC236}">
                  <a16:creationId xmlns:a16="http://schemas.microsoft.com/office/drawing/2014/main" id="{679E5340-6CF7-5547-B03F-C0311F9024EE}"/>
                </a:ext>
              </a:extLst>
            </p:cNvPr>
            <p:cNvSpPr>
              <a:spLocks noChangeArrowheads="1"/>
            </p:cNvSpPr>
            <p:nvPr/>
          </p:nvSpPr>
          <p:spPr bwMode="auto">
            <a:xfrm>
              <a:off x="4094164" y="5237164"/>
              <a:ext cx="24205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b="1"/>
                <a:t>,</a:t>
              </a:r>
            </a:p>
          </p:txBody>
        </p:sp>
        <p:sp>
          <p:nvSpPr>
            <p:cNvPr id="115792" name="Rectangle 80">
              <a:extLst>
                <a:ext uri="{FF2B5EF4-FFF2-40B4-BE49-F238E27FC236}">
                  <a16:creationId xmlns:a16="http://schemas.microsoft.com/office/drawing/2014/main" id="{CEC11288-14CF-FE4F-84D6-B250D7F4F13C}"/>
                </a:ext>
              </a:extLst>
            </p:cNvPr>
            <p:cNvSpPr>
              <a:spLocks noChangeArrowheads="1"/>
            </p:cNvSpPr>
            <p:nvPr/>
          </p:nvSpPr>
          <p:spPr bwMode="auto">
            <a:xfrm>
              <a:off x="4856163" y="5237164"/>
              <a:ext cx="47769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b="1"/>
                <a:t>, ...</a:t>
              </a:r>
            </a:p>
          </p:txBody>
        </p:sp>
        <p:grpSp>
          <p:nvGrpSpPr>
            <p:cNvPr id="115793" name="Group 81">
              <a:extLst>
                <a:ext uri="{FF2B5EF4-FFF2-40B4-BE49-F238E27FC236}">
                  <a16:creationId xmlns:a16="http://schemas.microsoft.com/office/drawing/2014/main" id="{A527226F-DD74-EB48-97A6-3321ED6D0A72}"/>
                </a:ext>
              </a:extLst>
            </p:cNvPr>
            <p:cNvGrpSpPr>
              <a:grpSpLocks/>
            </p:cNvGrpSpPr>
            <p:nvPr/>
          </p:nvGrpSpPr>
          <p:grpSpPr bwMode="auto">
            <a:xfrm>
              <a:off x="8769350" y="3130551"/>
              <a:ext cx="1358900" cy="1227138"/>
              <a:chOff x="4564" y="1972"/>
              <a:chExt cx="856" cy="773"/>
            </a:xfrm>
          </p:grpSpPr>
          <p:sp>
            <p:nvSpPr>
              <p:cNvPr id="115794" name="Rectangle 82">
                <a:extLst>
                  <a:ext uri="{FF2B5EF4-FFF2-40B4-BE49-F238E27FC236}">
                    <a16:creationId xmlns:a16="http://schemas.microsoft.com/office/drawing/2014/main" id="{0BCD3B02-7655-0B44-9E7E-887F9D0C290B}"/>
                  </a:ext>
                </a:extLst>
              </p:cNvPr>
              <p:cNvSpPr>
                <a:spLocks noChangeArrowheads="1"/>
              </p:cNvSpPr>
              <p:nvPr/>
            </p:nvSpPr>
            <p:spPr bwMode="auto">
              <a:xfrm>
                <a:off x="4564" y="1972"/>
                <a:ext cx="143" cy="49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95" name="Rectangle 83">
                <a:extLst>
                  <a:ext uri="{FF2B5EF4-FFF2-40B4-BE49-F238E27FC236}">
                    <a16:creationId xmlns:a16="http://schemas.microsoft.com/office/drawing/2014/main" id="{E70B5E2E-C3D3-784B-B3D2-D54B22185BD0}"/>
                  </a:ext>
                </a:extLst>
              </p:cNvPr>
              <p:cNvSpPr>
                <a:spLocks noChangeArrowheads="1"/>
              </p:cNvSpPr>
              <p:nvPr/>
            </p:nvSpPr>
            <p:spPr bwMode="auto">
              <a:xfrm>
                <a:off x="4817" y="1972"/>
                <a:ext cx="392" cy="35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96" name="Rectangle 84">
                <a:extLst>
                  <a:ext uri="{FF2B5EF4-FFF2-40B4-BE49-F238E27FC236}">
                    <a16:creationId xmlns:a16="http://schemas.microsoft.com/office/drawing/2014/main" id="{93AF1CC4-FEB7-8B41-AD3E-86E03B42BBF1}"/>
                  </a:ext>
                </a:extLst>
              </p:cNvPr>
              <p:cNvSpPr>
                <a:spLocks noChangeArrowheads="1"/>
              </p:cNvSpPr>
              <p:nvPr/>
            </p:nvSpPr>
            <p:spPr bwMode="auto">
              <a:xfrm>
                <a:off x="4848" y="2004"/>
                <a:ext cx="328" cy="289"/>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97" name="AutoShape 85">
                <a:extLst>
                  <a:ext uri="{FF2B5EF4-FFF2-40B4-BE49-F238E27FC236}">
                    <a16:creationId xmlns:a16="http://schemas.microsoft.com/office/drawing/2014/main" id="{9F83028D-59ED-6342-808E-AB788B49F3A9}"/>
                  </a:ext>
                </a:extLst>
              </p:cNvPr>
              <p:cNvSpPr>
                <a:spLocks noChangeArrowheads="1"/>
              </p:cNvSpPr>
              <p:nvPr/>
            </p:nvSpPr>
            <p:spPr bwMode="auto">
              <a:xfrm flipV="1">
                <a:off x="4752" y="2367"/>
                <a:ext cx="520" cy="97"/>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98" name="Line 86">
                <a:extLst>
                  <a:ext uri="{FF2B5EF4-FFF2-40B4-BE49-F238E27FC236}">
                    <a16:creationId xmlns:a16="http://schemas.microsoft.com/office/drawing/2014/main" id="{761F6E46-3175-F54A-B97F-C910DDCAA754}"/>
                  </a:ext>
                </a:extLst>
              </p:cNvPr>
              <p:cNvSpPr>
                <a:spLocks noChangeShapeType="1"/>
              </p:cNvSpPr>
              <p:nvPr/>
            </p:nvSpPr>
            <p:spPr bwMode="auto">
              <a:xfrm>
                <a:off x="4831" y="2440"/>
                <a:ext cx="378"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799" name="Line 87">
                <a:extLst>
                  <a:ext uri="{FF2B5EF4-FFF2-40B4-BE49-F238E27FC236}">
                    <a16:creationId xmlns:a16="http://schemas.microsoft.com/office/drawing/2014/main" id="{142A9E80-3CBD-1D4B-A90D-AE4217702DA7}"/>
                  </a:ext>
                </a:extLst>
              </p:cNvPr>
              <p:cNvSpPr>
                <a:spLocks noChangeShapeType="1"/>
              </p:cNvSpPr>
              <p:nvPr/>
            </p:nvSpPr>
            <p:spPr bwMode="auto">
              <a:xfrm>
                <a:off x="4874" y="2399"/>
                <a:ext cx="277" cy="0"/>
              </a:xfrm>
              <a:prstGeom prst="line">
                <a:avLst/>
              </a:prstGeom>
              <a:noFill/>
              <a:ln w="127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0" name="Rectangle 88">
                <a:extLst>
                  <a:ext uri="{FF2B5EF4-FFF2-40B4-BE49-F238E27FC236}">
                    <a16:creationId xmlns:a16="http://schemas.microsoft.com/office/drawing/2014/main" id="{6BB9948E-B177-ED4F-A2F6-5787A7F641A3}"/>
                  </a:ext>
                </a:extLst>
              </p:cNvPr>
              <p:cNvSpPr>
                <a:spLocks noChangeArrowheads="1"/>
              </p:cNvSpPr>
              <p:nvPr/>
            </p:nvSpPr>
            <p:spPr bwMode="auto">
              <a:xfrm>
                <a:off x="4581" y="2392"/>
                <a:ext cx="110" cy="54"/>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1" name="Line 89">
                <a:extLst>
                  <a:ext uri="{FF2B5EF4-FFF2-40B4-BE49-F238E27FC236}">
                    <a16:creationId xmlns:a16="http://schemas.microsoft.com/office/drawing/2014/main" id="{7D188341-9E96-6D45-80F6-448E335C6212}"/>
                  </a:ext>
                </a:extLst>
              </p:cNvPr>
              <p:cNvSpPr>
                <a:spLocks noChangeShapeType="1"/>
              </p:cNvSpPr>
              <p:nvPr/>
            </p:nvSpPr>
            <p:spPr bwMode="auto">
              <a:xfrm>
                <a:off x="4588" y="2309"/>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2" name="Line 90">
                <a:extLst>
                  <a:ext uri="{FF2B5EF4-FFF2-40B4-BE49-F238E27FC236}">
                    <a16:creationId xmlns:a16="http://schemas.microsoft.com/office/drawing/2014/main" id="{D804FA01-C6E2-3C4C-86AD-C861D1577AC1}"/>
                  </a:ext>
                </a:extLst>
              </p:cNvPr>
              <p:cNvSpPr>
                <a:spLocks noChangeShapeType="1"/>
              </p:cNvSpPr>
              <p:nvPr/>
            </p:nvSpPr>
            <p:spPr bwMode="auto">
              <a:xfrm>
                <a:off x="4588" y="2277"/>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3" name="Line 91">
                <a:extLst>
                  <a:ext uri="{FF2B5EF4-FFF2-40B4-BE49-F238E27FC236}">
                    <a16:creationId xmlns:a16="http://schemas.microsoft.com/office/drawing/2014/main" id="{7F8D5782-B235-814B-B008-33B97C7FEFA0}"/>
                  </a:ext>
                </a:extLst>
              </p:cNvPr>
              <p:cNvSpPr>
                <a:spLocks noChangeShapeType="1"/>
              </p:cNvSpPr>
              <p:nvPr/>
            </p:nvSpPr>
            <p:spPr bwMode="auto">
              <a:xfrm>
                <a:off x="4588" y="2247"/>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4" name="Line 92">
                <a:extLst>
                  <a:ext uri="{FF2B5EF4-FFF2-40B4-BE49-F238E27FC236}">
                    <a16:creationId xmlns:a16="http://schemas.microsoft.com/office/drawing/2014/main" id="{AEE613C9-1581-FF4D-BAF3-F186EFBBC977}"/>
                  </a:ext>
                </a:extLst>
              </p:cNvPr>
              <p:cNvSpPr>
                <a:spLocks noChangeShapeType="1"/>
              </p:cNvSpPr>
              <p:nvPr/>
            </p:nvSpPr>
            <p:spPr bwMode="auto">
              <a:xfrm>
                <a:off x="4588" y="2215"/>
                <a:ext cx="10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5" name="Rectangle 93">
                <a:extLst>
                  <a:ext uri="{FF2B5EF4-FFF2-40B4-BE49-F238E27FC236}">
                    <a16:creationId xmlns:a16="http://schemas.microsoft.com/office/drawing/2014/main" id="{C86B0010-12AF-104A-8DE2-9ECFA5EFC044}"/>
                  </a:ext>
                </a:extLst>
              </p:cNvPr>
              <p:cNvSpPr>
                <a:spLocks noChangeArrowheads="1"/>
              </p:cNvSpPr>
              <p:nvPr/>
            </p:nvSpPr>
            <p:spPr bwMode="auto">
              <a:xfrm>
                <a:off x="4588" y="1993"/>
                <a:ext cx="28" cy="186"/>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6" name="Line 94">
                <a:extLst>
                  <a:ext uri="{FF2B5EF4-FFF2-40B4-BE49-F238E27FC236}">
                    <a16:creationId xmlns:a16="http://schemas.microsoft.com/office/drawing/2014/main" id="{038F464B-25F3-1A4B-809C-89D5631A58CD}"/>
                  </a:ext>
                </a:extLst>
              </p:cNvPr>
              <p:cNvSpPr>
                <a:spLocks noChangeShapeType="1"/>
              </p:cNvSpPr>
              <p:nvPr/>
            </p:nvSpPr>
            <p:spPr bwMode="auto">
              <a:xfrm>
                <a:off x="4603" y="2012"/>
                <a:ext cx="0" cy="1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7" name="Rectangle 95">
                <a:extLst>
                  <a:ext uri="{FF2B5EF4-FFF2-40B4-BE49-F238E27FC236}">
                    <a16:creationId xmlns:a16="http://schemas.microsoft.com/office/drawing/2014/main" id="{EB498CF5-057B-C549-B63A-C526936514FF}"/>
                  </a:ext>
                </a:extLst>
              </p:cNvPr>
              <p:cNvSpPr>
                <a:spLocks noChangeArrowheads="1"/>
              </p:cNvSpPr>
              <p:nvPr/>
            </p:nvSpPr>
            <p:spPr bwMode="auto">
              <a:xfrm>
                <a:off x="4597" y="2167"/>
                <a:ext cx="14" cy="16"/>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8" name="Oval 96">
                <a:extLst>
                  <a:ext uri="{FF2B5EF4-FFF2-40B4-BE49-F238E27FC236}">
                    <a16:creationId xmlns:a16="http://schemas.microsoft.com/office/drawing/2014/main" id="{7D6810F3-BC85-5E4D-BE06-25C5EDB9E478}"/>
                  </a:ext>
                </a:extLst>
              </p:cNvPr>
              <p:cNvSpPr>
                <a:spLocks noChangeArrowheads="1"/>
              </p:cNvSpPr>
              <p:nvPr/>
            </p:nvSpPr>
            <p:spPr bwMode="auto">
              <a:xfrm>
                <a:off x="5335" y="2373"/>
                <a:ext cx="85" cy="63"/>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09" name="Line 97">
                <a:extLst>
                  <a:ext uri="{FF2B5EF4-FFF2-40B4-BE49-F238E27FC236}">
                    <a16:creationId xmlns:a16="http://schemas.microsoft.com/office/drawing/2014/main" id="{9FE75D31-3BBF-1947-9B3E-FDA75123FEAF}"/>
                  </a:ext>
                </a:extLst>
              </p:cNvPr>
              <p:cNvSpPr>
                <a:spLocks noChangeShapeType="1"/>
              </p:cNvSpPr>
              <p:nvPr/>
            </p:nvSpPr>
            <p:spPr bwMode="auto">
              <a:xfrm>
                <a:off x="5335" y="2399"/>
                <a:ext cx="8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0" name="Rectangle 98">
                <a:extLst>
                  <a:ext uri="{FF2B5EF4-FFF2-40B4-BE49-F238E27FC236}">
                    <a16:creationId xmlns:a16="http://schemas.microsoft.com/office/drawing/2014/main" id="{CE13764F-7647-FD43-9BBE-D42A88927E03}"/>
                  </a:ext>
                </a:extLst>
              </p:cNvPr>
              <p:cNvSpPr>
                <a:spLocks noChangeArrowheads="1"/>
              </p:cNvSpPr>
              <p:nvPr/>
            </p:nvSpPr>
            <p:spPr bwMode="auto">
              <a:xfrm>
                <a:off x="5335" y="2415"/>
                <a:ext cx="85" cy="42"/>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1" name="Line 99">
                <a:extLst>
                  <a:ext uri="{FF2B5EF4-FFF2-40B4-BE49-F238E27FC236}">
                    <a16:creationId xmlns:a16="http://schemas.microsoft.com/office/drawing/2014/main" id="{555B7C22-4506-4944-B40B-B7022119D971}"/>
                  </a:ext>
                </a:extLst>
              </p:cNvPr>
              <p:cNvSpPr>
                <a:spLocks noChangeShapeType="1"/>
              </p:cNvSpPr>
              <p:nvPr/>
            </p:nvSpPr>
            <p:spPr bwMode="auto">
              <a:xfrm flipH="1" flipV="1">
                <a:off x="5306" y="2369"/>
                <a:ext cx="17" cy="19"/>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2" name="Line 100">
                <a:extLst>
                  <a:ext uri="{FF2B5EF4-FFF2-40B4-BE49-F238E27FC236}">
                    <a16:creationId xmlns:a16="http://schemas.microsoft.com/office/drawing/2014/main" id="{087F598D-9E64-2A42-9065-C23FCF485877}"/>
                  </a:ext>
                </a:extLst>
              </p:cNvPr>
              <p:cNvSpPr>
                <a:spLocks noChangeShapeType="1"/>
              </p:cNvSpPr>
              <p:nvPr/>
            </p:nvSpPr>
            <p:spPr bwMode="auto">
              <a:xfrm flipH="1">
                <a:off x="5271" y="2377"/>
                <a:ext cx="35" cy="2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3" name="Line 101">
                <a:extLst>
                  <a:ext uri="{FF2B5EF4-FFF2-40B4-BE49-F238E27FC236}">
                    <a16:creationId xmlns:a16="http://schemas.microsoft.com/office/drawing/2014/main" id="{3444263D-47ED-934E-BD9E-518C83A816E3}"/>
                  </a:ext>
                </a:extLst>
              </p:cNvPr>
              <p:cNvSpPr>
                <a:spLocks noChangeShapeType="1"/>
              </p:cNvSpPr>
              <p:nvPr/>
            </p:nvSpPr>
            <p:spPr bwMode="auto">
              <a:xfrm flipH="1" flipV="1">
                <a:off x="5239" y="2369"/>
                <a:ext cx="32" cy="42"/>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4" name="Line 102">
                <a:extLst>
                  <a:ext uri="{FF2B5EF4-FFF2-40B4-BE49-F238E27FC236}">
                    <a16:creationId xmlns:a16="http://schemas.microsoft.com/office/drawing/2014/main" id="{87659AE1-60C0-C743-9DEE-E1202A310DA0}"/>
                  </a:ext>
                </a:extLst>
              </p:cNvPr>
              <p:cNvSpPr>
                <a:spLocks noChangeShapeType="1"/>
              </p:cNvSpPr>
              <p:nvPr/>
            </p:nvSpPr>
            <p:spPr bwMode="auto">
              <a:xfrm flipH="1">
                <a:off x="5222" y="2377"/>
                <a:ext cx="17" cy="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5" name="Line 103">
                <a:extLst>
                  <a:ext uri="{FF2B5EF4-FFF2-40B4-BE49-F238E27FC236}">
                    <a16:creationId xmlns:a16="http://schemas.microsoft.com/office/drawing/2014/main" id="{822FEDC4-2686-0444-B139-558D1CA9FD0D}"/>
                  </a:ext>
                </a:extLst>
              </p:cNvPr>
              <p:cNvSpPr>
                <a:spLocks noChangeShapeType="1"/>
              </p:cNvSpPr>
              <p:nvPr/>
            </p:nvSpPr>
            <p:spPr bwMode="auto">
              <a:xfrm>
                <a:off x="5331" y="2388"/>
                <a:ext cx="17"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6" name="Line 104">
                <a:extLst>
                  <a:ext uri="{FF2B5EF4-FFF2-40B4-BE49-F238E27FC236}">
                    <a16:creationId xmlns:a16="http://schemas.microsoft.com/office/drawing/2014/main" id="{0A4D0E05-AA20-1441-97C1-12EF8F4FBB53}"/>
                  </a:ext>
                </a:extLst>
              </p:cNvPr>
              <p:cNvSpPr>
                <a:spLocks noChangeShapeType="1"/>
              </p:cNvSpPr>
              <p:nvPr/>
            </p:nvSpPr>
            <p:spPr bwMode="auto">
              <a:xfrm flipH="1">
                <a:off x="5180" y="2388"/>
                <a:ext cx="42"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7" name="Rectangle 105">
                <a:extLst>
                  <a:ext uri="{FF2B5EF4-FFF2-40B4-BE49-F238E27FC236}">
                    <a16:creationId xmlns:a16="http://schemas.microsoft.com/office/drawing/2014/main" id="{0AF0D2BD-F18E-7E48-8046-6D850BB1D993}"/>
                  </a:ext>
                </a:extLst>
              </p:cNvPr>
              <p:cNvSpPr>
                <a:spLocks noChangeArrowheads="1"/>
              </p:cNvSpPr>
              <p:nvPr/>
            </p:nvSpPr>
            <p:spPr bwMode="auto">
              <a:xfrm>
                <a:off x="4569" y="2514"/>
                <a:ext cx="5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i="1"/>
                  <a:t>        PC</a:t>
                </a:r>
              </a:p>
            </p:txBody>
          </p:sp>
        </p:grpSp>
        <p:sp>
          <p:nvSpPr>
            <p:cNvPr id="115818" name="Line 106">
              <a:extLst>
                <a:ext uri="{FF2B5EF4-FFF2-40B4-BE49-F238E27FC236}">
                  <a16:creationId xmlns:a16="http://schemas.microsoft.com/office/drawing/2014/main" id="{20E13F9A-DC33-5643-A6C5-8DF0F8DF4018}"/>
                </a:ext>
              </a:extLst>
            </p:cNvPr>
            <p:cNvSpPr>
              <a:spLocks noChangeShapeType="1"/>
            </p:cNvSpPr>
            <p:nvPr/>
          </p:nvSpPr>
          <p:spPr bwMode="auto">
            <a:xfrm>
              <a:off x="7023100" y="3429000"/>
              <a:ext cx="14224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19" name="Rectangle 107">
              <a:extLst>
                <a:ext uri="{FF2B5EF4-FFF2-40B4-BE49-F238E27FC236}">
                  <a16:creationId xmlns:a16="http://schemas.microsoft.com/office/drawing/2014/main" id="{140D0ADE-8334-B640-8475-64C7C38EC9E0}"/>
                </a:ext>
              </a:extLst>
            </p:cNvPr>
            <p:cNvSpPr>
              <a:spLocks noChangeArrowheads="1"/>
            </p:cNvSpPr>
            <p:nvPr/>
          </p:nvSpPr>
          <p:spPr bwMode="auto">
            <a:xfrm>
              <a:off x="7446963" y="3089275"/>
              <a:ext cx="5498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sz="1200">
                  <a:latin typeface="Arial" panose="020B0604020202020204" pitchFamily="34" charset="0"/>
                </a:rPr>
                <a:t>Store</a:t>
              </a:r>
              <a:endParaRPr lang="en-US" altLang="en-US" sz="1200" b="1">
                <a:latin typeface="Arial" panose="020B0604020202020204" pitchFamily="34" charset="0"/>
              </a:endParaRPr>
            </a:p>
          </p:txBody>
        </p:sp>
        <p:sp>
          <p:nvSpPr>
            <p:cNvPr id="115820" name="Line 108">
              <a:extLst>
                <a:ext uri="{FF2B5EF4-FFF2-40B4-BE49-F238E27FC236}">
                  <a16:creationId xmlns:a16="http://schemas.microsoft.com/office/drawing/2014/main" id="{662ABBD1-CC95-F84B-A8C8-7EE549EE788A}"/>
                </a:ext>
              </a:extLst>
            </p:cNvPr>
            <p:cNvSpPr>
              <a:spLocks noChangeShapeType="1"/>
            </p:cNvSpPr>
            <p:nvPr/>
          </p:nvSpPr>
          <p:spPr bwMode="auto">
            <a:xfrm>
              <a:off x="6946900" y="3581400"/>
              <a:ext cx="1422400"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15821" name="Picture 109">
              <a:extLst>
                <a:ext uri="{FF2B5EF4-FFF2-40B4-BE49-F238E27FC236}">
                  <a16:creationId xmlns:a16="http://schemas.microsoft.com/office/drawing/2014/main" id="{66835508-76D7-B24B-B3B6-035CE3773EF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5283200"/>
              <a:ext cx="4318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5825" name="Group 113">
              <a:extLst>
                <a:ext uri="{FF2B5EF4-FFF2-40B4-BE49-F238E27FC236}">
                  <a16:creationId xmlns:a16="http://schemas.microsoft.com/office/drawing/2014/main" id="{2BD593E3-E099-244F-B4AA-9E3CCE349840}"/>
                </a:ext>
              </a:extLst>
            </p:cNvPr>
            <p:cNvGrpSpPr>
              <a:grpSpLocks/>
            </p:cNvGrpSpPr>
            <p:nvPr/>
          </p:nvGrpSpPr>
          <p:grpSpPr bwMode="auto">
            <a:xfrm>
              <a:off x="7113588" y="3841750"/>
              <a:ext cx="1344612" cy="1111250"/>
              <a:chOff x="3521" y="2420"/>
              <a:chExt cx="847" cy="700"/>
            </a:xfrm>
          </p:grpSpPr>
          <p:graphicFrame>
            <p:nvGraphicFramePr>
              <p:cNvPr id="115826" name="Object 114">
                <a:extLst>
                  <a:ext uri="{FF2B5EF4-FFF2-40B4-BE49-F238E27FC236}">
                    <a16:creationId xmlns:a16="http://schemas.microsoft.com/office/drawing/2014/main" id="{BD3612AC-C52A-4D4A-A041-52E853E451E8}"/>
                  </a:ext>
                </a:extLst>
              </p:cNvPr>
              <p:cNvGraphicFramePr>
                <a:graphicFrameLocks/>
              </p:cNvGraphicFramePr>
              <p:nvPr/>
            </p:nvGraphicFramePr>
            <p:xfrm>
              <a:off x="3521" y="2420"/>
              <a:ext cx="847" cy="700"/>
            </p:xfrm>
            <a:graphic>
              <a:graphicData uri="http://schemas.openxmlformats.org/presentationml/2006/ole">
                <mc:AlternateContent xmlns:mc="http://schemas.openxmlformats.org/markup-compatibility/2006">
                  <mc:Choice xmlns:v="urn:schemas-microsoft-com:vml" Requires="v">
                    <p:oleObj spid="_x0000_s1298" name="Microsoft ClipArt Gallery" r:id="rId7" imgW="8305800" imgH="6908800" progId="MS_ClipArt_Gallery">
                      <p:embed/>
                    </p:oleObj>
                  </mc:Choice>
                  <mc:Fallback>
                    <p:oleObj name="Microsoft ClipArt Gallery" r:id="rId7" imgW="8305800" imgH="6908800" progId="MS_ClipArt_Gallery">
                      <p:embed/>
                      <p:pic>
                        <p:nvPicPr>
                          <p:cNvPr id="115826" name="Object 114">
                            <a:extLst>
                              <a:ext uri="{FF2B5EF4-FFF2-40B4-BE49-F238E27FC236}">
                                <a16:creationId xmlns:a16="http://schemas.microsoft.com/office/drawing/2014/main" id="{BD3612AC-C52A-4D4A-A041-52E853E451E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1" y="2420"/>
                            <a:ext cx="847" cy="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5827" name="Rectangle 115">
                <a:extLst>
                  <a:ext uri="{FF2B5EF4-FFF2-40B4-BE49-F238E27FC236}">
                    <a16:creationId xmlns:a16="http://schemas.microsoft.com/office/drawing/2014/main" id="{5928EE8B-B8EC-3E4D-905D-140D99199388}"/>
                  </a:ext>
                </a:extLst>
              </p:cNvPr>
              <p:cNvSpPr>
                <a:spLocks noChangeArrowheads="1"/>
              </p:cNvSpPr>
              <p:nvPr/>
            </p:nvSpPr>
            <p:spPr bwMode="auto">
              <a:xfrm>
                <a:off x="3649" y="2590"/>
                <a:ext cx="44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lvl1pPr defTabSz="762000">
                  <a:defRPr sz="2400">
                    <a:solidFill>
                      <a:schemeClr val="tx1"/>
                    </a:solidFill>
                    <a:latin typeface="TimesNewRomanPSMT" charset="0"/>
                  </a:defRPr>
                </a:lvl1pPr>
                <a:lvl2pPr marL="571500" defTabSz="762000">
                  <a:defRPr sz="2400">
                    <a:solidFill>
                      <a:schemeClr val="tx1"/>
                    </a:solidFill>
                    <a:latin typeface="TimesNewRomanPSMT" charset="0"/>
                  </a:defRPr>
                </a:lvl2pPr>
                <a:lvl3pPr marL="1143000" defTabSz="762000">
                  <a:defRPr sz="2400">
                    <a:solidFill>
                      <a:schemeClr val="tx1"/>
                    </a:solidFill>
                    <a:latin typeface="TimesNewRomanPSMT" charset="0"/>
                  </a:defRPr>
                </a:lvl3pPr>
                <a:lvl4pPr marL="1714500" defTabSz="762000">
                  <a:defRPr sz="2400">
                    <a:solidFill>
                      <a:schemeClr val="tx1"/>
                    </a:solidFill>
                    <a:latin typeface="TimesNewRomanPSMT" charset="0"/>
                  </a:defRPr>
                </a:lvl4pPr>
                <a:lvl5pPr marL="2286000" defTabSz="762000">
                  <a:defRPr sz="2400">
                    <a:solidFill>
                      <a:schemeClr val="tx1"/>
                    </a:solidFill>
                    <a:latin typeface="TimesNewRomanPSMT" charset="0"/>
                  </a:defRPr>
                </a:lvl5pPr>
                <a:lvl6pPr marL="2743200" defTabSz="762000" eaLnBrk="0" fontAlgn="base" hangingPunct="0">
                  <a:spcBef>
                    <a:spcPct val="0"/>
                  </a:spcBef>
                  <a:spcAft>
                    <a:spcPct val="0"/>
                  </a:spcAft>
                  <a:defRPr sz="2400">
                    <a:solidFill>
                      <a:schemeClr val="tx1"/>
                    </a:solidFill>
                    <a:latin typeface="TimesNewRomanPSMT" charset="0"/>
                  </a:defRPr>
                </a:lvl6pPr>
                <a:lvl7pPr marL="3200400" defTabSz="762000" eaLnBrk="0" fontAlgn="base" hangingPunct="0">
                  <a:spcBef>
                    <a:spcPct val="0"/>
                  </a:spcBef>
                  <a:spcAft>
                    <a:spcPct val="0"/>
                  </a:spcAft>
                  <a:defRPr sz="2400">
                    <a:solidFill>
                      <a:schemeClr val="tx1"/>
                    </a:solidFill>
                    <a:latin typeface="TimesNewRomanPSMT" charset="0"/>
                  </a:defRPr>
                </a:lvl7pPr>
                <a:lvl8pPr marL="3657600" defTabSz="762000" eaLnBrk="0" fontAlgn="base" hangingPunct="0">
                  <a:spcBef>
                    <a:spcPct val="0"/>
                  </a:spcBef>
                  <a:spcAft>
                    <a:spcPct val="0"/>
                  </a:spcAft>
                  <a:defRPr sz="2400">
                    <a:solidFill>
                      <a:schemeClr val="tx1"/>
                    </a:solidFill>
                    <a:latin typeface="TimesNewRomanPSMT" charset="0"/>
                  </a:defRPr>
                </a:lvl8pPr>
                <a:lvl9pPr marL="4114800" defTabSz="762000" eaLnBrk="0" fontAlgn="base" hangingPunct="0">
                  <a:spcBef>
                    <a:spcPct val="0"/>
                  </a:spcBef>
                  <a:spcAft>
                    <a:spcPct val="0"/>
                  </a:spcAft>
                  <a:defRPr sz="2400">
                    <a:solidFill>
                      <a:schemeClr val="tx1"/>
                    </a:solidFill>
                    <a:latin typeface="TimesNewRomanPSMT" charset="0"/>
                  </a:defRPr>
                </a:lvl9pPr>
              </a:lstStyle>
              <a:p>
                <a:r>
                  <a:rPr lang="en-US" altLang="en-US" sz="1600"/>
                  <a:t>Media</a:t>
                </a:r>
              </a:p>
            </p:txBody>
          </p:sp>
        </p:grpSp>
        <p:pic>
          <p:nvPicPr>
            <p:cNvPr id="115828" name="Picture 116">
              <a:extLst>
                <a:ext uri="{FF2B5EF4-FFF2-40B4-BE49-F238E27FC236}">
                  <a16:creationId xmlns:a16="http://schemas.microsoft.com/office/drawing/2014/main" id="{BBD0F761-7B15-1948-9A9A-3D9ED0A85D8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7800" y="5283200"/>
              <a:ext cx="3937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5829" name="Rectangle 117">
              <a:extLst>
                <a:ext uri="{FF2B5EF4-FFF2-40B4-BE49-F238E27FC236}">
                  <a16:creationId xmlns:a16="http://schemas.microsoft.com/office/drawing/2014/main" id="{C288B409-2985-834C-B57C-F3FF72A5C113}"/>
                </a:ext>
              </a:extLst>
            </p:cNvPr>
            <p:cNvSpPr>
              <a:spLocks noChangeArrowheads="1"/>
            </p:cNvSpPr>
            <p:nvPr/>
          </p:nvSpPr>
          <p:spPr bwMode="auto">
            <a:xfrm>
              <a:off x="7446964" y="5237164"/>
              <a:ext cx="24205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b="1"/>
                <a:t>,</a:t>
              </a:r>
            </a:p>
          </p:txBody>
        </p:sp>
        <p:sp>
          <p:nvSpPr>
            <p:cNvPr id="115830" name="Rectangle 118">
              <a:extLst>
                <a:ext uri="{FF2B5EF4-FFF2-40B4-BE49-F238E27FC236}">
                  <a16:creationId xmlns:a16="http://schemas.microsoft.com/office/drawing/2014/main" id="{851E8960-8128-1A4E-96FF-5067675A72B9}"/>
                </a:ext>
              </a:extLst>
            </p:cNvPr>
            <p:cNvSpPr>
              <a:spLocks noChangeArrowheads="1"/>
            </p:cNvSpPr>
            <p:nvPr/>
          </p:nvSpPr>
          <p:spPr bwMode="auto">
            <a:xfrm>
              <a:off x="8208963" y="5237164"/>
              <a:ext cx="477694"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7" tIns="44450" rIns="90487" bIns="44450">
              <a:spAutoFit/>
            </a:bodyPr>
            <a:lstStyle/>
            <a:p>
              <a:r>
                <a:rPr lang="en-US" altLang="en-US" b="1"/>
                <a:t>, ...</a:t>
              </a:r>
            </a:p>
          </p:txBody>
        </p:sp>
        <p:sp>
          <p:nvSpPr>
            <p:cNvPr id="115835" name="Rectangle 123">
              <a:extLst>
                <a:ext uri="{FF2B5EF4-FFF2-40B4-BE49-F238E27FC236}">
                  <a16:creationId xmlns:a16="http://schemas.microsoft.com/office/drawing/2014/main" id="{15CC6AFD-104E-FC4D-9F65-48CF9EE77BC3}"/>
                </a:ext>
              </a:extLst>
            </p:cNvPr>
            <p:cNvSpPr>
              <a:spLocks noChangeArrowheads="1"/>
            </p:cNvSpPr>
            <p:nvPr/>
          </p:nvSpPr>
          <p:spPr bwMode="auto">
            <a:xfrm>
              <a:off x="2112963" y="5299075"/>
              <a:ext cx="86360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r>
                <a:rPr lang="en-US" altLang="en-US" sz="1200" i="1">
                  <a:latin typeface="Arial" panose="020B0604020202020204" pitchFamily="34" charset="0"/>
                </a:rPr>
                <a:t>Which Medium?</a:t>
              </a:r>
              <a:endParaRPr lang="en-US" altLang="en-US" sz="1200" b="1" i="1">
                <a:latin typeface="Arial" panose="020B0604020202020204" pitchFamily="34" charset="0"/>
              </a:endParaRPr>
            </a:p>
          </p:txBody>
        </p:sp>
        <p:sp>
          <p:nvSpPr>
            <p:cNvPr id="115836" name="Line 124">
              <a:extLst>
                <a:ext uri="{FF2B5EF4-FFF2-40B4-BE49-F238E27FC236}">
                  <a16:creationId xmlns:a16="http://schemas.microsoft.com/office/drawing/2014/main" id="{782ABAA8-85A6-284E-AF45-FE28E4F96F0E}"/>
                </a:ext>
              </a:extLst>
            </p:cNvPr>
            <p:cNvSpPr>
              <a:spLocks noChangeShapeType="1"/>
            </p:cNvSpPr>
            <p:nvPr/>
          </p:nvSpPr>
          <p:spPr bwMode="auto">
            <a:xfrm>
              <a:off x="3054350" y="5486400"/>
              <a:ext cx="29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5837" name="Rectangle 125">
              <a:extLst>
                <a:ext uri="{FF2B5EF4-FFF2-40B4-BE49-F238E27FC236}">
                  <a16:creationId xmlns:a16="http://schemas.microsoft.com/office/drawing/2014/main" id="{6AF24BC1-C8BF-7443-95FD-EB5868212277}"/>
                </a:ext>
              </a:extLst>
            </p:cNvPr>
            <p:cNvSpPr>
              <a:spLocks noChangeArrowheads="1"/>
            </p:cNvSpPr>
            <p:nvPr/>
          </p:nvSpPr>
          <p:spPr bwMode="auto">
            <a:xfrm>
              <a:off x="1976439" y="4613275"/>
              <a:ext cx="1000125" cy="4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spAutoFit/>
            </a:bodyPr>
            <a:lstStyle/>
            <a:p>
              <a:pPr algn="ctr"/>
              <a:r>
                <a:rPr lang="en-US" altLang="en-US" sz="1200" i="1">
                  <a:latin typeface="Arial" panose="020B0604020202020204" pitchFamily="34" charset="0"/>
                </a:rPr>
                <a:t>What Encoding?</a:t>
              </a:r>
            </a:p>
          </p:txBody>
        </p:sp>
        <p:sp>
          <p:nvSpPr>
            <p:cNvPr id="115838" name="Line 126">
              <a:extLst>
                <a:ext uri="{FF2B5EF4-FFF2-40B4-BE49-F238E27FC236}">
                  <a16:creationId xmlns:a16="http://schemas.microsoft.com/office/drawing/2014/main" id="{E09C0E98-D6C1-1F4A-BF7B-4286EC20DB81}"/>
                </a:ext>
              </a:extLst>
            </p:cNvPr>
            <p:cNvSpPr>
              <a:spLocks noChangeShapeType="1"/>
            </p:cNvSpPr>
            <p:nvPr/>
          </p:nvSpPr>
          <p:spPr bwMode="auto">
            <a:xfrm>
              <a:off x="3054350" y="4800600"/>
              <a:ext cx="2921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86144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58178-5B85-0647-9B20-039B2FC98ED8}"/>
              </a:ext>
            </a:extLst>
          </p:cNvPr>
          <p:cNvSpPr>
            <a:spLocks noGrp="1"/>
          </p:cNvSpPr>
          <p:nvPr>
            <p:ph type="title"/>
          </p:nvPr>
        </p:nvSpPr>
        <p:spPr/>
        <p:txBody>
          <a:bodyPr/>
          <a:lstStyle/>
          <a:p>
            <a:r>
              <a:rPr lang="en-US" dirty="0"/>
              <a:t>Why is DICOM the way it is?</a:t>
            </a:r>
          </a:p>
        </p:txBody>
      </p:sp>
      <p:sp>
        <p:nvSpPr>
          <p:cNvPr id="3" name="Content Placeholder 2">
            <a:extLst>
              <a:ext uri="{FF2B5EF4-FFF2-40B4-BE49-F238E27FC236}">
                <a16:creationId xmlns:a16="http://schemas.microsoft.com/office/drawing/2014/main" id="{6D5E029D-24AD-3548-875F-A478DC6CD216}"/>
              </a:ext>
            </a:extLst>
          </p:cNvPr>
          <p:cNvSpPr>
            <a:spLocks noGrp="1"/>
          </p:cNvSpPr>
          <p:nvPr>
            <p:ph idx="1"/>
          </p:nvPr>
        </p:nvSpPr>
        <p:spPr/>
        <p:txBody>
          <a:bodyPr>
            <a:normAutofit/>
          </a:bodyPr>
          <a:lstStyle/>
          <a:p>
            <a:r>
              <a:rPr lang="en-US" sz="4000" dirty="0"/>
              <a:t>Who was/is the customer?</a:t>
            </a:r>
          </a:p>
          <a:p>
            <a:pPr lvl="1"/>
            <a:r>
              <a:rPr lang="en-US" sz="4000" dirty="0"/>
              <a:t>turnkey clinical device purchaser</a:t>
            </a:r>
          </a:p>
          <a:p>
            <a:r>
              <a:rPr lang="en-US" sz="4000" dirty="0"/>
              <a:t>Who decides?</a:t>
            </a:r>
          </a:p>
          <a:p>
            <a:pPr lvl="1"/>
            <a:r>
              <a:rPr lang="en-US" sz="4000" dirty="0"/>
              <a:t>what goes in medical imaging device products</a:t>
            </a:r>
          </a:p>
          <a:p>
            <a:r>
              <a:rPr lang="en-US" sz="4000" dirty="0"/>
              <a:t>When did it start?</a:t>
            </a:r>
          </a:p>
          <a:p>
            <a:pPr lvl="1"/>
            <a:r>
              <a:rPr lang="en-US" sz="4000" dirty="0"/>
              <a:t>product of the eighties – consequences</a:t>
            </a:r>
          </a:p>
        </p:txBody>
      </p:sp>
    </p:spTree>
    <p:extLst>
      <p:ext uri="{BB962C8B-B14F-4D97-AF65-F5344CB8AC3E}">
        <p14:creationId xmlns:p14="http://schemas.microsoft.com/office/powerpoint/2010/main" val="16567422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1634</TotalTime>
  <Words>2256</Words>
  <Application>Microsoft Macintosh PowerPoint</Application>
  <PresentationFormat>Widescreen</PresentationFormat>
  <Paragraphs>409</Paragraphs>
  <Slides>52</Slides>
  <Notes>12</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52</vt:i4>
      </vt:variant>
    </vt:vector>
  </HeadingPairs>
  <TitlesOfParts>
    <vt:vector size="63" baseType="lpstr">
      <vt:lpstr>TimesNewRomanPSMT</vt:lpstr>
      <vt:lpstr>Arial</vt:lpstr>
      <vt:lpstr>Arial Black</vt:lpstr>
      <vt:lpstr>Calibri</vt:lpstr>
      <vt:lpstr>Calibri Light</vt:lpstr>
      <vt:lpstr>Cooper Std Black</vt:lpstr>
      <vt:lpstr>Helvetica</vt:lpstr>
      <vt:lpstr>Times</vt:lpstr>
      <vt:lpstr>Times New Roman</vt:lpstr>
      <vt:lpstr>Office Theme</vt:lpstr>
      <vt:lpstr>Microsoft ClipArt Gallery</vt:lpstr>
      <vt:lpstr>DICOM: Testament of Time</vt:lpstr>
      <vt:lpstr>PowerPoint Presentation</vt:lpstr>
      <vt:lpstr>PowerPoint Presentation</vt:lpstr>
      <vt:lpstr>What is DICOM?</vt:lpstr>
      <vt:lpstr>Open Science needs Open Standards</vt:lpstr>
      <vt:lpstr>Interoperability – Definition</vt:lpstr>
      <vt:lpstr>DICOM Services – circa mid-90's</vt:lpstr>
      <vt:lpstr>DICOM Network and Media</vt:lpstr>
      <vt:lpstr>Why is DICOM the way it is?</vt:lpstr>
      <vt:lpstr>Who?</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DICOM – Brief History</vt:lpstr>
      <vt:lpstr>DICOM – Brief History</vt:lpstr>
      <vt:lpstr>DICOM – Brief History</vt:lpstr>
      <vt:lpstr>PowerPoint Presentation</vt:lpstr>
      <vt:lpstr>PowerPoint Presentation</vt:lpstr>
      <vt:lpstr>PowerPoint Presentation</vt:lpstr>
      <vt:lpstr>DICOM – Brief History</vt:lpstr>
      <vt:lpstr>How DICOM differs (as a file format)</vt:lpstr>
      <vt:lpstr>PowerPoint Presentation</vt:lpstr>
      <vt:lpstr>What DICOM inherited from legacy formats</vt:lpstr>
      <vt:lpstr>Trying to do better – Enhanced MultiFrame</vt:lpstr>
      <vt:lpstr>PowerPoint Presentation</vt:lpstr>
      <vt:lpstr>Multi-frame Functional Groups</vt:lpstr>
      <vt:lpstr>PowerPoint Presentation</vt:lpstr>
      <vt:lpstr>PowerPoint Presentation</vt:lpstr>
      <vt:lpstr>Real World Value Mapping</vt:lpstr>
      <vt:lpstr>MR Spectroscopy</vt:lpstr>
      <vt:lpstr>MR Raw Data</vt:lpstr>
      <vt:lpstr>MR Raw Data</vt:lpstr>
      <vt:lpstr>Store and Regurgitate</vt:lpstr>
      <vt:lpstr>MR Raw Data</vt:lpstr>
      <vt:lpstr>PowerPoint Presentation</vt:lpstr>
      <vt:lpstr>Quantitation and AI</vt:lpstr>
      <vt:lpstr>DICOM encoding of ROIs</vt:lpstr>
      <vt:lpstr>DICOM encoding of ROI Annotations</vt:lpstr>
      <vt:lpstr>DICOM and Annotations</vt:lpstr>
      <vt:lpstr>DICOM and Annotations</vt:lpstr>
      <vt:lpstr>DICOM Tractography</vt:lpstr>
      <vt:lpstr>PowerPoint Presentation</vt:lpstr>
      <vt:lpstr>DICOM Evolves</vt:lpstr>
      <vt:lpstr>PowerPoint Presentation</vt:lpstr>
      <vt:lpstr>PowerPoint Presentation</vt:lpstr>
      <vt:lpstr>Future Direction of DICOM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Interoperability of the Future - a DICOM perspective</dc:title>
  <dc:creator>David Clunie</dc:creator>
  <cp:lastModifiedBy>David Clunie</cp:lastModifiedBy>
  <cp:revision>279</cp:revision>
  <dcterms:created xsi:type="dcterms:W3CDTF">2021-11-06T12:30:13Z</dcterms:created>
  <dcterms:modified xsi:type="dcterms:W3CDTF">2021-12-14T16:07:44Z</dcterms:modified>
</cp:coreProperties>
</file>